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44"/>
  </p:notesMasterIdLst>
  <p:sldIdLst>
    <p:sldId id="262" r:id="rId2"/>
    <p:sldId id="283" r:id="rId3"/>
    <p:sldId id="289" r:id="rId4"/>
    <p:sldId id="284" r:id="rId5"/>
    <p:sldId id="285" r:id="rId6"/>
    <p:sldId id="286" r:id="rId7"/>
    <p:sldId id="287" r:id="rId8"/>
    <p:sldId id="288" r:id="rId9"/>
    <p:sldId id="290" r:id="rId10"/>
    <p:sldId id="291" r:id="rId11"/>
    <p:sldId id="293" r:id="rId12"/>
    <p:sldId id="292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5" r:id="rId24"/>
    <p:sldId id="306" r:id="rId25"/>
    <p:sldId id="304" r:id="rId26"/>
    <p:sldId id="307" r:id="rId27"/>
    <p:sldId id="308" r:id="rId28"/>
    <p:sldId id="309" r:id="rId29"/>
    <p:sldId id="310" r:id="rId30"/>
    <p:sldId id="311" r:id="rId31"/>
    <p:sldId id="312" r:id="rId32"/>
    <p:sldId id="314" r:id="rId33"/>
    <p:sldId id="315" r:id="rId34"/>
    <p:sldId id="321" r:id="rId35"/>
    <p:sldId id="316" r:id="rId36"/>
    <p:sldId id="318" r:id="rId37"/>
    <p:sldId id="320" r:id="rId38"/>
    <p:sldId id="319" r:id="rId39"/>
    <p:sldId id="322" r:id="rId40"/>
    <p:sldId id="323" r:id="rId41"/>
    <p:sldId id="317" r:id="rId42"/>
    <p:sldId id="324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en Jackson-Mead" initials="EJ" lastIdx="3" clrIdx="0"/>
</p:cmAuthorLst>
</file>

<file path=ppt/flatworld.xml><?xml version="1.0" encoding="utf-8"?>
<FlatWorld>Created exclusively for Michael McGee (mmcgee@bmcc.cuny.edu)</FlatWorld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A7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1206"/>
  </p:normalViewPr>
  <p:slideViewPr>
    <p:cSldViewPr snapToGrid="0" snapToObjects="1">
      <p:cViewPr varScale="1">
        <p:scale>
          <a:sx n="103" d="100"/>
          <a:sy n="103" d="100"/>
        </p:scale>
        <p:origin x="126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fwa632eca41dfabe" Type="http://schemas.openxmlformats.org/officeDocument/2006/relationships/flatworld" Target="flatworld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fw1b7c4925f50bc6" Type="http://schemas.openxmlformats.org/officeDocument/2006/relationships/flatworld" Target="flatworld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2F2DF-5D7A-9948-9B86-29734985691C}" type="datetimeFigureOut">
              <a:rPr lang="en-US" smtClean="0"/>
              <a:pPr/>
              <a:t>6/22/2020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B07D8-2A0C-2D4C-A35C-57D0634ECA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7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B07D8-2A0C-2D4C-A35C-57D0634ECA6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38488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478916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017670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077450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084149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66674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6370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5943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93576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61190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93525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44176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885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B59AB-6500-40EA-979E-7D6793E49323}"/>
              </a:ext>
            </a:extLst>
          </p:cNvPr>
          <p:cNvSpPr txBox="1"/>
          <p:nvPr userDrawn="1"/>
        </p:nvSpPr>
        <p:spPr>
          <a:xfrm>
            <a:off x="271462" y="6354246"/>
            <a:ext cx="25802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©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FlatWorld</a:t>
            </a:r>
            <a:r>
              <a:rPr lang="en-US" sz="1000" baseline="0" dirty="0">
                <a:solidFill>
                  <a:schemeClr val="bg1">
                    <a:lumMod val="65000"/>
                  </a:schemeClr>
                </a:solidFill>
                <a:latin typeface="Roboto" charset="0"/>
                <a:ea typeface="Roboto" charset="0"/>
                <a:cs typeface="Roboto" charset="0"/>
              </a:rPr>
              <a:t> 2020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B0173A-61AF-42DD-BAAA-2AC3E5853CB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3608" y="6211970"/>
            <a:ext cx="1429608" cy="46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0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ransition spd="slow">
    <p:cover/>
  </p:transition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7FF52F0-41C1-43AB-A827-85DF6A06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C144995-155B-424A-B9F4-F22B71B70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8209302C-6060-4E33-B0FF-231E14ABE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B7CFB76-EC56-4AEC-9C98-2E090DE43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B477DDB4-CCA0-4087-A6A1-A2AAE5021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D6D89F34-3A58-4580-BD09-33277B5DE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B2323A6B-B80D-43C6-9C79-8A543993B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34BF7A9F-A77E-438F-B3C2-963039783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F5EE77F3-F65B-4C01-91EB-3F45576BF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E2A55C6C-6A64-4546-AA40-F2343C11F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BBF96922-FB36-4155-A363-5AB6E60F0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5BB8D0CC-3FD6-4257-9B8E-8F6B35BAA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59C16BD8-BDED-4F47-9EF4-B9F466D90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687913F5-87F7-499B-9C9A-DB7687145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C1FC0B82-88DF-42A3-9041-1037C9A76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1C083223-5759-48E1-B3AE-ADF4C165B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A283EA1D-83E3-4469-A48F-58ECE1873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9C827C81-2FCC-48CE-947D-120E6924B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FDB65A24-1E0B-4AEF-8973-DCD5417FB7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FD07639F-33B8-42B0-8353-70EFD44BA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4C2C74EF-6FD2-4E2D-84EA-33191D52C0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49DB63B5-3AC2-4401-94EF-046358A66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60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59236" y="1326996"/>
            <a:ext cx="8679915" cy="2965254"/>
          </a:xfrm>
          <a:prstGeom prst="rect">
            <a:avLst/>
          </a:prstGeom>
        </p:spPr>
        <p:txBody>
          <a:bodyPr vert="horz" lIns="228600" tIns="228600" rIns="228600" bIns="0" rtlCol="0" anchor="ctr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spc="-150">
                <a:latin typeface="+mj-lt"/>
                <a:ea typeface="+mj-ea"/>
                <a:cs typeface="+mj-cs"/>
              </a:rPr>
              <a:t>CHAPTER 14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5BF7DBAF-F0AA-4410-8A08-2579C8508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892384" y="4560849"/>
            <a:ext cx="407233" cy="35106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1798" y="2962582"/>
            <a:ext cx="11287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Sexual Aggression and Coercion</a:t>
            </a:r>
            <a:endParaRPr lang="en-US" sz="600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147086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7D490819-5666-421A-BA38-5BB7F760B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4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FDFAB5E-BFB6-4290-9F06-1AD4E52A3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14FA43FA-82AD-4E41-A5A7-32F0F9DAA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C3C34A1E-706E-4DB7-891E-6FB476241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6E55BE0F-8EA7-4F30-B3FD-8F6DD29BA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3C9F415B-574B-4647-BD72-F211EA3FA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CDD98CAF-1BC1-4BD6-AAD2-68EBF8D8B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FF6CBDDA-3893-44B9-86D9-F1F38D4B5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5FEF4109-DC7B-4C15-9C2D-53A69A120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140DAA94-BB0A-4185-97AF-CB63182E8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114C7C3A-04DD-4CC1-A272-F2578FE23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4AA1C8D2-B988-4C8F-97B7-229630F2A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D5621FCD-0E62-4332-965D-80FA0EF80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D1E7C9B8-4AA1-43A1-A547-785A41395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01F4C519-3639-48B7-A720-466A40BF1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39AFA97-19A9-4DA4-A478-A3E31B83B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901126FE-0E00-4313-BDE9-CF2C04D96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1D31F0FA-D603-49E8-B72E-7665CF9A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35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28C24D97-A4EA-4764-AEE5-61C0892F6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6B724DA-22AE-4918-B782-3E7CD485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9F6E83DB-ADF8-409A-95CF-41BE0E028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C83EE84C-89F7-406E-959C-8E3518D3E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209B50F9-709E-4054-AD5F-814AD7459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07720" y="960120"/>
            <a:ext cx="3988993" cy="4171278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l"/>
            <a:r>
              <a:rPr lang="en-US" sz="5000"/>
              <a:t>Investigations, Cover Ups, and False Memories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118447" y="960120"/>
            <a:ext cx="6281873" cy="4171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Criminal investigation of CSA is initiated with a report to child protective services who notify the police.</a:t>
            </a:r>
          </a:p>
          <a:p>
            <a:r>
              <a:rPr lang="en-US" sz="2000" dirty="0"/>
              <a:t>Damages may be sought from:</a:t>
            </a:r>
          </a:p>
          <a:p>
            <a:pPr lvl="1"/>
            <a:r>
              <a:rPr lang="en-US" sz="2000" dirty="0"/>
              <a:t>Perpetrators of CSA.</a:t>
            </a:r>
          </a:p>
          <a:p>
            <a:pPr lvl="1"/>
            <a:r>
              <a:rPr lang="en-US" sz="2000" dirty="0"/>
              <a:t>Institutions whose officials have taken actions to conceal allegations of CSA.</a:t>
            </a:r>
          </a:p>
          <a:p>
            <a:r>
              <a:rPr lang="en-US" sz="2000" dirty="0"/>
              <a:t>False accusations of CSA may be due to false recollections of abuse.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874928" y="1124998"/>
            <a:ext cx="3456122" cy="4589717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l"/>
            <a:r>
              <a:rPr lang="en-US" sz="4800">
                <a:solidFill>
                  <a:srgbClr val="FFFEFF"/>
                </a:solidFill>
              </a:rPr>
              <a:t>Research Focus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98577" y="794042"/>
            <a:ext cx="5427137" cy="5248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600"/>
              <a:t>Loftus &amp; Ketcham, 1996; Otgaar, Horselenberg, van Kampen, &amp; Lalleman, 2011:</a:t>
            </a:r>
          </a:p>
          <a:p>
            <a:pPr lvl="1"/>
            <a:r>
              <a:rPr lang="en-US" b="1"/>
              <a:t>False memory syndrome</a:t>
            </a:r>
            <a:r>
              <a:rPr lang="en-US"/>
              <a:t>: believed-in but untrue recollections of earlier events:</a:t>
            </a:r>
          </a:p>
          <a:p>
            <a:pPr lvl="2"/>
            <a:r>
              <a:rPr lang="en-US" sz="1600"/>
              <a:t>Developed under suggestive memory techniques such as guided imagery and hypnosis.</a:t>
            </a:r>
          </a:p>
          <a:p>
            <a:pPr lvl="2"/>
            <a:r>
              <a:rPr lang="en-US" sz="1600"/>
              <a:t>False but vivid memories can be created in adults of events that are known to have not occurred.</a:t>
            </a:r>
          </a:p>
          <a:p>
            <a:pPr lvl="2"/>
            <a:r>
              <a:rPr lang="en-US" sz="1600"/>
              <a:t>Can be about sexual abuse or innocuous events.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9831267-5CAE-41B8-A1CC-66FE1628A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437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79EE808-85F9-455B-B8F9-FBE90075F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C89DCC09-ED44-478A-8F79-A02EBAF7A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8E2E2454-5C03-4173-B8FE-1AB94658D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2E8C684E-09F3-4317-A7D3-3D18C3593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C5505EC4-4943-4963-98E8-69AF3FDF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4562C7B8-8AFB-4DDB-B72F-284990D5C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C3443E48-282C-4250-A466-0EC71FB9E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E1DA5A47-4EF3-4987-A0B2-0D48C0300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B97C0249-6965-4479-85DD-65D339807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593CC77F-968A-4E39-A274-827827914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1238E5CF-CAEC-4B5C-9DB6-A40F03FB3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BBD96636-6E63-4D65-A35C-92653FC48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8D56D53D-1432-4D95-B0DD-3799916FD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415107AD-3A21-4847-8F6C-C40629276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74B4AC16-93AF-4037-B469-BD1BAB95C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57AEC385-0F84-4743-A483-0E9711446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90B47478-85F0-4BCA-9C98-48B633FD5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C8F8E9C6-76DE-42DF-9CD7-B9789CDE1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660FFC41-5F89-4B42-913F-7FB178063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1B956442-7A16-4B5B-908F-D69FC0A93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B54D797E-632B-4287-907B-A96D2CCBF4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BF7D9703-D82B-498D-AA68-475F298FA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8D580F2-1EDA-4B5F-98EB-EF8F18E9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0F2EADF-2A67-482F-B290-DED5172BB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3" name="Isosceles Triangle 22">
              <a:extLst>
                <a:ext uri="{FF2B5EF4-FFF2-40B4-BE49-F238E27FC236}">
                  <a16:creationId xmlns:a16="http://schemas.microsoft.com/office/drawing/2014/main" id="{39BCFDA0-B04D-4835-A135-02F8969F3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DD3C0B8-C176-40C2-93F5-670E2BAC7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88631" y="2349925"/>
            <a:ext cx="3498979" cy="245644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>
                <a:solidFill>
                  <a:srgbClr val="FFFEFF"/>
                </a:solidFill>
              </a:rPr>
              <a:t>Issues around Adult-Minor Sex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118447" y="803186"/>
            <a:ext cx="6640166" cy="5248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Has different contexts in other cultures and historical eras.</a:t>
            </a:r>
          </a:p>
          <a:p>
            <a:r>
              <a:rPr lang="en-US" sz="2800" dirty="0"/>
              <a:t>Views vary regarding:</a:t>
            </a:r>
          </a:p>
          <a:p>
            <a:pPr lvl="1"/>
            <a:r>
              <a:rPr lang="en-US" sz="2400" dirty="0"/>
              <a:t>Capacity to consent</a:t>
            </a:r>
          </a:p>
          <a:p>
            <a:pPr lvl="1"/>
            <a:r>
              <a:rPr lang="en-US" sz="2400" dirty="0"/>
              <a:t>Right of minors to autonomy</a:t>
            </a:r>
          </a:p>
          <a:p>
            <a:pPr lvl="1"/>
            <a:r>
              <a:rPr lang="en-US" sz="2400" dirty="0"/>
              <a:t>Ages of consent vary particularly with older adolescents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9B7DE5-68D0-4FE0-93A8-94A549909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91" y="4806367"/>
            <a:ext cx="2339704" cy="1598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F6666D-5C6E-4D17-87EC-4E48E4539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184" y="4806367"/>
            <a:ext cx="2061304" cy="165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75627FE-0AC5-4349-AC08-45A58BEC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87AAF7B-2090-475D-9C3E-FDC03DD87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F2DCEC33-4B31-44BC-99CB-9E4845DC4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204E0A10-D288-4B22-87A1-737B0A37D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9A3E042E-4911-425A-84BB-04BF90D0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3A49226D-3129-4C5A-9641-3D03BEEA7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CC3C315-B515-4DD8-AC22-9D8417B37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A961828-F78F-4D56-A98E-037806C63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739D4F9D-3728-42C1-8302-452D51321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B4D9647E-354D-4CA8-B4A7-39172E5EA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A3EC74E0-5222-4ACC-BCEC-1AA189D3B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C0AE72B4-084D-42E6-ABED-5FD4650D4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C9D1F5DD-8D50-4098-8D2B-10E284752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D48F3941-C3C7-4589-AA46-067F6BB2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C16BBE9A-4BE3-4401-82C5-8041DB14E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06180330-CCD3-4D14-A652-D60C2825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616C90F6-4133-43A5-B47C-7750FE28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D7C03F90-E828-4414-8A53-92069FFB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6ADDE443-75AA-4F32-A2EE-272C4347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ACD281C1-1D59-453F-A33A-D83E39EB0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60217FAC-29FE-4D6B-9BB4-FF41AA756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0D3CC33A-6E36-4A72-9965-8E20FB05D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F128F04E-05CD-4035-A32B-6E9ABAB9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5459" y="960120"/>
            <a:ext cx="3865695" cy="4171278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r"/>
            <a:r>
              <a:rPr lang="en-US" sz="4400"/>
              <a:t>Rape and Sexual Assault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8B6AB33-DFE6-4FE4-94FE-C9E25424A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83164" y="960120"/>
            <a:ext cx="5511800" cy="4171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Rape</a:t>
            </a:r>
            <a:r>
              <a:rPr lang="en-US"/>
              <a:t>: A forcible sexual assault involving penetration or attempted penetration.</a:t>
            </a:r>
          </a:p>
          <a:p>
            <a:r>
              <a:rPr lang="en-US"/>
              <a:t>Criminal sexual assault:</a:t>
            </a:r>
          </a:p>
          <a:p>
            <a:pPr lvl="1"/>
            <a:r>
              <a:rPr lang="en-US"/>
              <a:t>Coercive physical sexual violence </a:t>
            </a:r>
          </a:p>
          <a:p>
            <a:pPr lvl="1"/>
            <a:r>
              <a:rPr lang="en-US"/>
              <a:t>Not reported as rape </a:t>
            </a:r>
          </a:p>
          <a:p>
            <a:r>
              <a:rPr lang="en-US" b="1"/>
              <a:t>Acquaintance rape </a:t>
            </a:r>
            <a:r>
              <a:rPr lang="en-US"/>
              <a:t>or</a:t>
            </a:r>
            <a:r>
              <a:rPr lang="en-US" b="1"/>
              <a:t> date rape</a:t>
            </a:r>
            <a:r>
              <a:rPr lang="en-US"/>
              <a:t>: assault which may use force or the threat of force by a known perpetrator.</a:t>
            </a:r>
          </a:p>
          <a:p>
            <a:r>
              <a:rPr lang="en-US"/>
              <a:t>Cultural attitudes affect the reporting and prosecution of sexual assault.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3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828D1E49-2A21-4A83-A0E0-FB1597B4B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88B852E-5494-418B-A833-75CF016A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9" name="Freeform 5">
              <a:extLst>
                <a:ext uri="{FF2B5EF4-FFF2-40B4-BE49-F238E27FC236}">
                  <a16:creationId xmlns:a16="http://schemas.microsoft.com/office/drawing/2014/main" id="{DF31E3C1-1A46-4329-9F80-B576692FE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6">
              <a:extLst>
                <a:ext uri="{FF2B5EF4-FFF2-40B4-BE49-F238E27FC236}">
                  <a16:creationId xmlns:a16="http://schemas.microsoft.com/office/drawing/2014/main" id="{294B4592-99CA-47B1-816F-CE2D44F65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">
              <a:extLst>
                <a:ext uri="{FF2B5EF4-FFF2-40B4-BE49-F238E27FC236}">
                  <a16:creationId xmlns:a16="http://schemas.microsoft.com/office/drawing/2014/main" id="{BF690E4C-72F8-4AC5-AF99-562763CC6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">
              <a:extLst>
                <a:ext uri="{FF2B5EF4-FFF2-40B4-BE49-F238E27FC236}">
                  <a16:creationId xmlns:a16="http://schemas.microsoft.com/office/drawing/2014/main" id="{F834CDD4-CAB8-4ACC-9AAC-5399C743D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">
              <a:extLst>
                <a:ext uri="{FF2B5EF4-FFF2-40B4-BE49-F238E27FC236}">
                  <a16:creationId xmlns:a16="http://schemas.microsoft.com/office/drawing/2014/main" id="{1AEB045A-6821-475B-A28E-047437ABE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">
              <a:extLst>
                <a:ext uri="{FF2B5EF4-FFF2-40B4-BE49-F238E27FC236}">
                  <a16:creationId xmlns:a16="http://schemas.microsoft.com/office/drawing/2014/main" id="{D9B790C0-3D34-4626-BAFB-6EB473F40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">
              <a:extLst>
                <a:ext uri="{FF2B5EF4-FFF2-40B4-BE49-F238E27FC236}">
                  <a16:creationId xmlns:a16="http://schemas.microsoft.com/office/drawing/2014/main" id="{EDA4D87F-91A4-4628-9A6E-F01820A7E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2">
              <a:extLst>
                <a:ext uri="{FF2B5EF4-FFF2-40B4-BE49-F238E27FC236}">
                  <a16:creationId xmlns:a16="http://schemas.microsoft.com/office/drawing/2014/main" id="{045DAB88-124C-459C-A889-DAE9C9BE2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3">
              <a:extLst>
                <a:ext uri="{FF2B5EF4-FFF2-40B4-BE49-F238E27FC236}">
                  <a16:creationId xmlns:a16="http://schemas.microsoft.com/office/drawing/2014/main" id="{85D44010-1DAA-4CAC-B83F-7E3E8C455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4">
              <a:extLst>
                <a:ext uri="{FF2B5EF4-FFF2-40B4-BE49-F238E27FC236}">
                  <a16:creationId xmlns:a16="http://schemas.microsoft.com/office/drawing/2014/main" id="{E8C01D66-5C93-4A2E-AA74-DE97574EA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5">
              <a:extLst>
                <a:ext uri="{FF2B5EF4-FFF2-40B4-BE49-F238E27FC236}">
                  <a16:creationId xmlns:a16="http://schemas.microsoft.com/office/drawing/2014/main" id="{E2E1A6E1-6C4A-47D3-81E2-9F8624F1B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6">
              <a:extLst>
                <a:ext uri="{FF2B5EF4-FFF2-40B4-BE49-F238E27FC236}">
                  <a16:creationId xmlns:a16="http://schemas.microsoft.com/office/drawing/2014/main" id="{3E849CB5-4526-49DC-B77B-A20FDB7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7">
              <a:extLst>
                <a:ext uri="{FF2B5EF4-FFF2-40B4-BE49-F238E27FC236}">
                  <a16:creationId xmlns:a16="http://schemas.microsoft.com/office/drawing/2014/main" id="{5A18C8A4-FB2A-44C1-93D3-26C6DDFE0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8">
              <a:extLst>
                <a:ext uri="{FF2B5EF4-FFF2-40B4-BE49-F238E27FC236}">
                  <a16:creationId xmlns:a16="http://schemas.microsoft.com/office/drawing/2014/main" id="{85D014FD-8C5A-4071-B19E-4910AAB61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9">
              <a:extLst>
                <a:ext uri="{FF2B5EF4-FFF2-40B4-BE49-F238E27FC236}">
                  <a16:creationId xmlns:a16="http://schemas.microsoft.com/office/drawing/2014/main" id="{A37D7262-3596-4026-9AD4-E94332E5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0">
              <a:extLst>
                <a:ext uri="{FF2B5EF4-FFF2-40B4-BE49-F238E27FC236}">
                  <a16:creationId xmlns:a16="http://schemas.microsoft.com/office/drawing/2014/main" id="{187E37E0-AAC3-4B33-AF36-334ACCBD3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1">
              <a:extLst>
                <a:ext uri="{FF2B5EF4-FFF2-40B4-BE49-F238E27FC236}">
                  <a16:creationId xmlns:a16="http://schemas.microsoft.com/office/drawing/2014/main" id="{409758BB-8A0E-4BEB-BC0C-F410AD98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2">
              <a:extLst>
                <a:ext uri="{FF2B5EF4-FFF2-40B4-BE49-F238E27FC236}">
                  <a16:creationId xmlns:a16="http://schemas.microsoft.com/office/drawing/2014/main" id="{97C4EFE2-9D25-4978-BD9A-873B49270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3">
              <a:extLst>
                <a:ext uri="{FF2B5EF4-FFF2-40B4-BE49-F238E27FC236}">
                  <a16:creationId xmlns:a16="http://schemas.microsoft.com/office/drawing/2014/main" id="{9CCAF82A-A0E0-4B55-A97B-EFFAE79AF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4">
              <a:extLst>
                <a:ext uri="{FF2B5EF4-FFF2-40B4-BE49-F238E27FC236}">
                  <a16:creationId xmlns:a16="http://schemas.microsoft.com/office/drawing/2014/main" id="{4F800DD8-3954-4F73-8807-16F1CFAC1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5">
              <a:extLst>
                <a:ext uri="{FF2B5EF4-FFF2-40B4-BE49-F238E27FC236}">
                  <a16:creationId xmlns:a16="http://schemas.microsoft.com/office/drawing/2014/main" id="{84E1C91A-4B06-4852-918C-6380FA98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04877" y="795527"/>
            <a:ext cx="10488547" cy="119091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Rape Myths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030" y="2250281"/>
            <a:ext cx="4959318" cy="3678237"/>
          </a:xfrm>
          <a:prstGeom prst="rect">
            <a:avLst/>
          </a:prstGeom>
          <a:solidFill>
            <a:schemeClr val="bg1"/>
          </a:solidFill>
          <a:ln w="19050">
            <a:solidFill>
              <a:srgbClr val="C0A16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A4418D-3040-45C5-AD5A-5862E125E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34" r="-2" b="-2"/>
          <a:stretch/>
        </p:blipFill>
        <p:spPr>
          <a:xfrm>
            <a:off x="1103257" y="2416047"/>
            <a:ext cx="4626864" cy="3346704"/>
          </a:xfrm>
          <a:prstGeom prst="rect">
            <a:avLst/>
          </a:prstGeom>
          <a:ln w="12700">
            <a:noFill/>
          </a:ln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380703" y="2228850"/>
            <a:ext cx="5028928" cy="3699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rgbClr val="C0A16F"/>
              </a:buClr>
            </a:pPr>
            <a:r>
              <a:rPr lang="en-US"/>
              <a:t>Attitudes of blaming the victim for the assault:</a:t>
            </a:r>
          </a:p>
          <a:p>
            <a:pPr lvl="1">
              <a:buClr>
                <a:srgbClr val="C0A16F"/>
              </a:buClr>
            </a:pPr>
            <a:r>
              <a:rPr lang="en-US"/>
              <a:t>Assumption that rape is somehow invited or deserved.</a:t>
            </a:r>
          </a:p>
          <a:p>
            <a:pPr lvl="1">
              <a:buClr>
                <a:srgbClr val="C0A16F"/>
              </a:buClr>
            </a:pPr>
            <a:r>
              <a:rPr lang="en-US"/>
              <a:t>Women who are sexually active or promiscuous invite rape.</a:t>
            </a:r>
          </a:p>
          <a:p>
            <a:pPr lvl="1">
              <a:buClr>
                <a:srgbClr val="C0A16F"/>
              </a:buClr>
            </a:pPr>
            <a:r>
              <a:rPr lang="en-US"/>
              <a:t>Dressing a certain way or flirting invites an assault.</a:t>
            </a:r>
          </a:p>
          <a:p>
            <a:pPr lvl="1">
              <a:buClr>
                <a:srgbClr val="C0A16F"/>
              </a:buClr>
            </a:pPr>
            <a:r>
              <a:rPr lang="en-US"/>
              <a:t>Initiating or engaging in consensual sexual behavior means that consent cannot be withdrawn later.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7D490819-5666-421A-BA38-5BB7F760B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4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FDFAB5E-BFB6-4290-9F06-1AD4E52A3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14FA43FA-82AD-4E41-A5A7-32F0F9DAA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C3C34A1E-706E-4DB7-891E-6FB476241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6E55BE0F-8EA7-4F30-B3FD-8F6DD29BA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3C9F415B-574B-4647-BD72-F211EA3FA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CDD98CAF-1BC1-4BD6-AAD2-68EBF8D8B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FF6CBDDA-3893-44B9-86D9-F1F38D4B5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5FEF4109-DC7B-4C15-9C2D-53A69A120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140DAA94-BB0A-4185-97AF-CB63182E8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114C7C3A-04DD-4CC1-A272-F2578FE23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4AA1C8D2-B988-4C8F-97B7-229630F2A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D5621FCD-0E62-4332-965D-80FA0EF80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D1E7C9B8-4AA1-43A1-A547-785A41395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01F4C519-3639-48B7-A720-466A40BF1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39AFA97-19A9-4DA4-A478-A3E31B83B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901126FE-0E00-4313-BDE9-CF2C04D96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1D31F0FA-D603-49E8-B72E-7665CF9A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35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28C24D97-A4EA-4764-AEE5-61C0892F6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6B724DA-22AE-4918-B782-3E7CD485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9F6E83DB-ADF8-409A-95CF-41BE0E028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C83EE84C-89F7-406E-959C-8E3518D3E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209B50F9-709E-4054-AD5F-814AD7459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07720" y="960120"/>
            <a:ext cx="3988993" cy="4171278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l"/>
            <a:r>
              <a:rPr lang="en-US" sz="5400"/>
              <a:t>Rape Laws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42763" y="960119"/>
            <a:ext cx="6457557" cy="4828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/>
              <a:t>Rape shield laws</a:t>
            </a:r>
            <a:r>
              <a:rPr lang="en-US" sz="2000" dirty="0"/>
              <a:t>:</a:t>
            </a:r>
          </a:p>
          <a:p>
            <a:pPr lvl="1"/>
            <a:r>
              <a:rPr lang="en-US" sz="2000" dirty="0"/>
              <a:t>Limit the introduction of evidence about a victim’s prior sexual history. </a:t>
            </a:r>
          </a:p>
          <a:p>
            <a:pPr lvl="1"/>
            <a:r>
              <a:rPr lang="en-US" sz="2000" dirty="0"/>
              <a:t>Limit other irrelevant information: </a:t>
            </a:r>
          </a:p>
          <a:p>
            <a:pPr lvl="2"/>
            <a:r>
              <a:rPr lang="en-US" sz="2000" dirty="0"/>
              <a:t>The way a victim dressed.</a:t>
            </a:r>
          </a:p>
          <a:p>
            <a:pPr lvl="2"/>
            <a:r>
              <a:rPr lang="en-US" sz="2000" dirty="0"/>
              <a:t>Information about prior consensual sex with the accused perpetrator.</a:t>
            </a:r>
          </a:p>
          <a:p>
            <a:r>
              <a:rPr lang="en-US" sz="2000" dirty="0"/>
              <a:t>Extend some measure of confidentiality to an alleged victim in a criminal case.</a:t>
            </a:r>
          </a:p>
          <a:p>
            <a:r>
              <a:rPr lang="en-US" sz="2000" dirty="0"/>
              <a:t>Eliminate marital rape exemption.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828D1E49-2A21-4A83-A0E0-FB1597B4B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88B852E-5494-418B-A833-75CF016A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DF31E3C1-1A46-4329-9F80-B576692FE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294B4592-99CA-47B1-816F-CE2D44F65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id="{BF690E4C-72F8-4AC5-AF99-562763CC6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F834CDD4-CAB8-4ACC-9AAC-5399C743D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1AEB045A-6821-475B-A28E-047437ABE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D9B790C0-3D34-4626-BAFB-6EB473F40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EDA4D87F-91A4-4628-9A6E-F01820A7E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045DAB88-124C-459C-A889-DAE9C9BE2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85D44010-1DAA-4CAC-B83F-7E3E8C455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E8C01D66-5C93-4A2E-AA74-DE97574EA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id="{E2E1A6E1-6C4A-47D3-81E2-9F8624F1B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3E849CB5-4526-49DC-B77B-A20FDB7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id="{5A18C8A4-FB2A-44C1-93D3-26C6DDFE0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id="{85D014FD-8C5A-4071-B19E-4910AAB61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id="{A37D7262-3596-4026-9AD4-E94332E5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id="{187E37E0-AAC3-4B33-AF36-334ACCBD3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id="{409758BB-8A0E-4BEB-BC0C-F410AD98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id="{97C4EFE2-9D25-4978-BD9A-873B49270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3">
              <a:extLst>
                <a:ext uri="{FF2B5EF4-FFF2-40B4-BE49-F238E27FC236}">
                  <a16:creationId xmlns:a16="http://schemas.microsoft.com/office/drawing/2014/main" id="{9CCAF82A-A0E0-4B55-A97B-EFFAE79AF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4">
              <a:extLst>
                <a:ext uri="{FF2B5EF4-FFF2-40B4-BE49-F238E27FC236}">
                  <a16:creationId xmlns:a16="http://schemas.microsoft.com/office/drawing/2014/main" id="{4F800DD8-3954-4F73-8807-16F1CFAC1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5">
              <a:extLst>
                <a:ext uri="{FF2B5EF4-FFF2-40B4-BE49-F238E27FC236}">
                  <a16:creationId xmlns:a16="http://schemas.microsoft.com/office/drawing/2014/main" id="{84E1C91A-4B06-4852-918C-6380FA98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04877" y="795527"/>
            <a:ext cx="10488547" cy="119091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Sexual Assault in Conflict Zones and Prisons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030" y="2250281"/>
            <a:ext cx="4959318" cy="3678237"/>
          </a:xfrm>
          <a:prstGeom prst="rect">
            <a:avLst/>
          </a:prstGeom>
          <a:solidFill>
            <a:schemeClr val="bg1"/>
          </a:solidFill>
          <a:ln w="19050">
            <a:solidFill>
              <a:srgbClr val="B1584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3BCB64-6792-42B7-A319-02B3BD6B0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9"/>
          <a:stretch/>
        </p:blipFill>
        <p:spPr>
          <a:xfrm>
            <a:off x="1103257" y="2416047"/>
            <a:ext cx="4626864" cy="3346704"/>
          </a:xfrm>
          <a:prstGeom prst="rect">
            <a:avLst/>
          </a:prstGeom>
          <a:ln w="12700">
            <a:noFill/>
          </a:ln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355012" y="1881585"/>
            <a:ext cx="5028928" cy="3699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rgbClr val="B15842"/>
              </a:buClr>
            </a:pPr>
            <a:r>
              <a:rPr lang="en-US" dirty="0"/>
              <a:t>Systematic sexual assault of women, men, and children of both sexes by soldiers:</a:t>
            </a:r>
          </a:p>
          <a:p>
            <a:pPr lvl="1">
              <a:buClr>
                <a:srgbClr val="B15842"/>
              </a:buClr>
            </a:pPr>
            <a:r>
              <a:rPr lang="en-US" dirty="0"/>
              <a:t>By civilians in civil war.</a:t>
            </a:r>
          </a:p>
          <a:p>
            <a:pPr>
              <a:buClr>
                <a:srgbClr val="B15842"/>
              </a:buClr>
            </a:pPr>
            <a:r>
              <a:rPr lang="en-US" dirty="0"/>
              <a:t>Includes:</a:t>
            </a:r>
          </a:p>
          <a:p>
            <a:pPr lvl="1">
              <a:buClr>
                <a:srgbClr val="B15842"/>
              </a:buClr>
            </a:pPr>
            <a:r>
              <a:rPr lang="en-US" dirty="0"/>
              <a:t>Humiliation</a:t>
            </a:r>
          </a:p>
          <a:p>
            <a:pPr lvl="1">
              <a:buClr>
                <a:srgbClr val="B15842"/>
              </a:buClr>
            </a:pPr>
            <a:r>
              <a:rPr lang="en-US" dirty="0"/>
              <a:t>Forced prostitution</a:t>
            </a:r>
          </a:p>
          <a:p>
            <a:pPr lvl="1">
              <a:buClr>
                <a:srgbClr val="B15842"/>
              </a:buClr>
            </a:pPr>
            <a:r>
              <a:rPr lang="en-US" dirty="0"/>
              <a:t>Forced pregnancy</a:t>
            </a:r>
          </a:p>
          <a:p>
            <a:pPr lvl="1">
              <a:buClr>
                <a:srgbClr val="B15842"/>
              </a:buClr>
            </a:pPr>
            <a:r>
              <a:rPr lang="en-US" dirty="0"/>
              <a:t>Sexual mutilation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8DD8E1A-9945-4DBA-BC40-7A028BF32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E1C52F1-9DDF-4839-9B8F-25F7F8D42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B25E450-AEBE-4B5B-9CD7-7DDA5128D0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57AF4B2-B19E-4839-9D9C-06AD5370C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949CEBF-F4A7-44B2-8A3B-22558718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8EAA589-93ED-485D-96BB-B9B21EC96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4BB4F238-A1F2-45F6-9074-18C4A9F92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C658EE5-B46E-48ED-822D-1C3F08ECA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2AA74BE-73A4-4ADC-B86C-833704C0C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2018BD4B-A593-4075-9FDB-4739C6D53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0D16E44B-CE60-491F-B907-D02B0B1EE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2DFA7256-7E90-44B6-8E90-2111C1A1F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CE31CD09-2348-4B3A-9C97-CEECA4ABC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E5422EF-93F2-41A9-B30F-9EFE9241D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7920E29F-BB48-485F-95FF-5C372339C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CFDB0E0-ECEB-4EEB-925D-4BE22979C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30CE2542-FFC2-4E6A-9F84-265FE415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2864C497-B900-4D3E-895C-A2A823A3C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6441ED2-272A-4395-9966-F5B1C8D3F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701CA35D-3DE0-4BE9-96A9-31A6F24DB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C9367E8C-A75F-4D57-8B79-1B3EEDFD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0846F98D-8409-4D6C-B830-625CC19EB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5369DB-627C-41BD-9041-6426E8BF6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A15987-DDC0-4CAB-AF5B-7D11E25D2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9B6DF8F2-BD4C-48F5-8CDC-95B311500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989FB2-D6DE-43D1-84D5-1C80F9901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28D1E49-2A21-4A83-A0E0-FB1597B4B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88B852E-5494-418B-A833-75CF016A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DF31E3C1-1A46-4329-9F80-B576692FE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294B4592-99CA-47B1-816F-CE2D44F65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BF690E4C-72F8-4AC5-AF99-562763CC6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F834CDD4-CAB8-4ACC-9AAC-5399C743D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1AEB045A-6821-475B-A28E-047437ABE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B790C0-3D34-4626-BAFB-6EB473F40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EDA4D87F-91A4-4628-9A6E-F01820A7E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045DAB88-124C-459C-A889-DAE9C9BE2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85D44010-1DAA-4CAC-B83F-7E3E8C455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E8C01D66-5C93-4A2E-AA74-DE97574EA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2E1A6E1-6C4A-47D3-81E2-9F8624F1B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3E849CB5-4526-49DC-B77B-A20FDB7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5A18C8A4-FB2A-44C1-93D3-26C6DDFE0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85D014FD-8C5A-4071-B19E-4910AAB61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A37D7262-3596-4026-9AD4-E94332E5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187E37E0-AAC3-4B33-AF36-334ACCBD3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409758BB-8A0E-4BEB-BC0C-F410AD98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97C4EFE2-9D25-4978-BD9A-873B49270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9CCAF82A-A0E0-4B55-A97B-EFFAE79AF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4">
              <a:extLst>
                <a:ext uri="{FF2B5EF4-FFF2-40B4-BE49-F238E27FC236}">
                  <a16:creationId xmlns:a16="http://schemas.microsoft.com/office/drawing/2014/main" id="{4F800DD8-3954-4F73-8807-16F1CFAC1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5">
              <a:extLst>
                <a:ext uri="{FF2B5EF4-FFF2-40B4-BE49-F238E27FC236}">
                  <a16:creationId xmlns:a16="http://schemas.microsoft.com/office/drawing/2014/main" id="{84E1C91A-4B06-4852-918C-6380FA98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04877" y="795527"/>
            <a:ext cx="10488547" cy="119091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Avoiding and Responding to Sexual Assaults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030" y="2250281"/>
            <a:ext cx="4959318" cy="367823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380703" y="1912776"/>
            <a:ext cx="5471572" cy="4710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Addressing gendered stereotypes might reduce sexual aggression.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Confronting sexually hostile attitudes that promote sexual aggression.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Pornography and video games with sexually violent content: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Associated with a desensitization to sexual violence.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Not correlated with sexual aggression.	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Avoiding intoxication with partners who may have impulse control issues or aggression: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Date rape drugs: sedative agents such as Rohypnol or GHB which affect memory and reduce resistance to sexual pressure.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Self-defense training can be effective in resisting stranger rape.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587800-131C-412A-B27A-7CA474189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825" y="2223940"/>
            <a:ext cx="3654020" cy="365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366EBA-92FD-44AE-87A9-25E5135E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37F5FC-01F7-4EB4-81E7-C27D917E9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4B0CFF10-4805-4BFA-961B-1F60DAEB9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BE054536-C03E-4857-B4AE-D687A58F9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E33E51C-23D8-43F5-98C4-A2ED2C4C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9E18891-DEB2-4CFD-A907-2868B2A91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0002C1BB-DB60-4314-A2FC-203E54D94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9B75BDFA-6D78-4FB1-9F21-5280855C4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0B632D6B-A327-41AB-BBCF-9A03AD2AB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F514BBC5-1736-4813-BECB-5A6B6738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94A2C868-7AEC-4209-BFA3-7185B11D3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FF56CB70-2B25-4695-ADC8-6092D0D11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BA411BEF-2182-4458-B9AF-1634B5C2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53F27E63-3F11-4C85-AC72-1EE8508C4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68B589BA-F70F-4E0B-94B9-EEB83EDF3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D0B991D-CB0A-415F-8D77-A5565F66F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701E99DE-74F0-41D1-BBF4-5A57053B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C02EE40A-8F17-4182-9495-9506463B7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924210CA-0A35-4127-925F-D4084B7DC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DC13CEF1-DD2D-474C-B81C-820CEF3D9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F889481A-8038-43E6-8EF1-A5F802CED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128BD14A-9093-4854-A73A-F666B2ED2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22D884F4-76EC-4371-B903-E79CF191E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7C462C46-EFB7-4580-9921-DFC346FC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80485" y="841375"/>
            <a:ext cx="6230857" cy="1230570"/>
          </a:xfrm>
          <a:prstGeom prst="rect">
            <a:avLst/>
          </a:prstGeom>
        </p:spPr>
        <p:txBody>
          <a:bodyPr vert="horz" lIns="228600" tIns="228600" rIns="228600" bIns="228600" rtlCol="0" anchor="t">
            <a:normAutofit/>
          </a:bodyPr>
          <a:lstStyle/>
          <a:p>
            <a:pPr algn="l"/>
            <a:r>
              <a:rPr lang="en-US" sz="3600">
                <a:solidFill>
                  <a:schemeClr val="accent1"/>
                </a:solidFill>
              </a:rPr>
              <a:t>Post-Rape Effects</a:t>
            </a: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B8B918B4-AB10-4E3A-916E-A9625586E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80487" y="2249046"/>
            <a:ext cx="6123783" cy="3802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/>
              <a:t>Detached state of shock and emotional numbness.</a:t>
            </a:r>
          </a:p>
          <a:p>
            <a:r>
              <a:rPr lang="en-US" sz="1600"/>
              <a:t>Desire to wash as a person may feel physically dirty or contaminated:</a:t>
            </a:r>
          </a:p>
          <a:p>
            <a:pPr lvl="1"/>
            <a:r>
              <a:rPr lang="en-US"/>
              <a:t>Decreases the chances of collecting DNA evidence.</a:t>
            </a:r>
          </a:p>
          <a:p>
            <a:r>
              <a:rPr lang="en-US" sz="1600"/>
              <a:t>Posttraumatic stress disorder (PTSD)</a:t>
            </a:r>
          </a:p>
          <a:p>
            <a:r>
              <a:rPr lang="en-US" sz="1600"/>
              <a:t>Sexual dysfunction</a:t>
            </a:r>
          </a:p>
          <a:p>
            <a:r>
              <a:rPr lang="en-US" sz="1600"/>
              <a:t>Increased risk of major depressive episodes (MDE) and alcohol abuse.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828D1E49-2A21-4A83-A0E0-FB1597B4B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88B852E-5494-418B-A833-75CF016A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0" name="Freeform 5">
              <a:extLst>
                <a:ext uri="{FF2B5EF4-FFF2-40B4-BE49-F238E27FC236}">
                  <a16:creationId xmlns:a16="http://schemas.microsoft.com/office/drawing/2014/main" id="{DF31E3C1-1A46-4329-9F80-B576692FE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id="{294B4592-99CA-47B1-816F-CE2D44F65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">
              <a:extLst>
                <a:ext uri="{FF2B5EF4-FFF2-40B4-BE49-F238E27FC236}">
                  <a16:creationId xmlns:a16="http://schemas.microsoft.com/office/drawing/2014/main" id="{BF690E4C-72F8-4AC5-AF99-562763CC6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F834CDD4-CAB8-4ACC-9AAC-5399C743D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">
              <a:extLst>
                <a:ext uri="{FF2B5EF4-FFF2-40B4-BE49-F238E27FC236}">
                  <a16:creationId xmlns:a16="http://schemas.microsoft.com/office/drawing/2014/main" id="{1AEB045A-6821-475B-A28E-047437ABE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">
              <a:extLst>
                <a:ext uri="{FF2B5EF4-FFF2-40B4-BE49-F238E27FC236}">
                  <a16:creationId xmlns:a16="http://schemas.microsoft.com/office/drawing/2014/main" id="{D9B790C0-3D34-4626-BAFB-6EB473F40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">
              <a:extLst>
                <a:ext uri="{FF2B5EF4-FFF2-40B4-BE49-F238E27FC236}">
                  <a16:creationId xmlns:a16="http://schemas.microsoft.com/office/drawing/2014/main" id="{EDA4D87F-91A4-4628-9A6E-F01820A7E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2">
              <a:extLst>
                <a:ext uri="{FF2B5EF4-FFF2-40B4-BE49-F238E27FC236}">
                  <a16:creationId xmlns:a16="http://schemas.microsoft.com/office/drawing/2014/main" id="{045DAB88-124C-459C-A889-DAE9C9BE2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3">
              <a:extLst>
                <a:ext uri="{FF2B5EF4-FFF2-40B4-BE49-F238E27FC236}">
                  <a16:creationId xmlns:a16="http://schemas.microsoft.com/office/drawing/2014/main" id="{85D44010-1DAA-4CAC-B83F-7E3E8C455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4">
              <a:extLst>
                <a:ext uri="{FF2B5EF4-FFF2-40B4-BE49-F238E27FC236}">
                  <a16:creationId xmlns:a16="http://schemas.microsoft.com/office/drawing/2014/main" id="{E8C01D66-5C93-4A2E-AA74-DE97574EA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5">
              <a:extLst>
                <a:ext uri="{FF2B5EF4-FFF2-40B4-BE49-F238E27FC236}">
                  <a16:creationId xmlns:a16="http://schemas.microsoft.com/office/drawing/2014/main" id="{E2E1A6E1-6C4A-47D3-81E2-9F8624F1B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">
              <a:extLst>
                <a:ext uri="{FF2B5EF4-FFF2-40B4-BE49-F238E27FC236}">
                  <a16:creationId xmlns:a16="http://schemas.microsoft.com/office/drawing/2014/main" id="{3E849CB5-4526-49DC-B77B-A20FDB7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id="{5A18C8A4-FB2A-44C1-93D3-26C6DDFE0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8">
              <a:extLst>
                <a:ext uri="{FF2B5EF4-FFF2-40B4-BE49-F238E27FC236}">
                  <a16:creationId xmlns:a16="http://schemas.microsoft.com/office/drawing/2014/main" id="{85D014FD-8C5A-4071-B19E-4910AAB61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9">
              <a:extLst>
                <a:ext uri="{FF2B5EF4-FFF2-40B4-BE49-F238E27FC236}">
                  <a16:creationId xmlns:a16="http://schemas.microsoft.com/office/drawing/2014/main" id="{A37D7262-3596-4026-9AD4-E94332E5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0">
              <a:extLst>
                <a:ext uri="{FF2B5EF4-FFF2-40B4-BE49-F238E27FC236}">
                  <a16:creationId xmlns:a16="http://schemas.microsoft.com/office/drawing/2014/main" id="{187E37E0-AAC3-4B33-AF36-334ACCBD3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1">
              <a:extLst>
                <a:ext uri="{FF2B5EF4-FFF2-40B4-BE49-F238E27FC236}">
                  <a16:creationId xmlns:a16="http://schemas.microsoft.com/office/drawing/2014/main" id="{409758BB-8A0E-4BEB-BC0C-F410AD98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2">
              <a:extLst>
                <a:ext uri="{FF2B5EF4-FFF2-40B4-BE49-F238E27FC236}">
                  <a16:creationId xmlns:a16="http://schemas.microsoft.com/office/drawing/2014/main" id="{97C4EFE2-9D25-4978-BD9A-873B49270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3">
              <a:extLst>
                <a:ext uri="{FF2B5EF4-FFF2-40B4-BE49-F238E27FC236}">
                  <a16:creationId xmlns:a16="http://schemas.microsoft.com/office/drawing/2014/main" id="{9CCAF82A-A0E0-4B55-A97B-EFFAE79AF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4">
              <a:extLst>
                <a:ext uri="{FF2B5EF4-FFF2-40B4-BE49-F238E27FC236}">
                  <a16:creationId xmlns:a16="http://schemas.microsoft.com/office/drawing/2014/main" id="{4F800DD8-3954-4F73-8807-16F1CFAC1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5">
              <a:extLst>
                <a:ext uri="{FF2B5EF4-FFF2-40B4-BE49-F238E27FC236}">
                  <a16:creationId xmlns:a16="http://schemas.microsoft.com/office/drawing/2014/main" id="{84E1C91A-4B06-4852-918C-6380FA98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04877" y="795527"/>
            <a:ext cx="10488547" cy="119091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Intimate Partner Violence (IPV)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030" y="2250281"/>
            <a:ext cx="4959318" cy="367823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5B79F-DC3A-42B3-BC54-F16BFEB48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14" b="-4"/>
          <a:stretch/>
        </p:blipFill>
        <p:spPr>
          <a:xfrm>
            <a:off x="1103257" y="2416047"/>
            <a:ext cx="4626864" cy="3346704"/>
          </a:xfrm>
          <a:prstGeom prst="rect">
            <a:avLst/>
          </a:prstGeom>
          <a:ln w="12700">
            <a:noFill/>
          </a:ln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380703" y="1699589"/>
            <a:ext cx="5444586" cy="4813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Physical violence in an emotionally and sexually intimate relationship. 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Cycle of abuse: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Tension building phase: poor communication and attempts by the victim to appease the abuser.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Violent phase: sudden violent outburst.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Reconciliation phase: abuser promises never to offend again and expresses genuine remorse.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Other patterns of abuse: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Bidirectional violence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Abusive partner remains controlling, suspicious, and emotionally manipulative throughout the relationship.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Limiting the abused partner’s freedom and access to money and resources.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Threatening physical violence or even death if the abused partner leaves.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366EBA-92FD-44AE-87A9-25E5135E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37F5FC-01F7-4EB4-81E7-C27D917E9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4B0CFF10-4805-4BFA-961B-1F60DAEB9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BE054536-C03E-4857-B4AE-D687A58F9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E33E51C-23D8-43F5-98C4-A2ED2C4C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9E18891-DEB2-4CFD-A907-2868B2A91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0002C1BB-DB60-4314-A2FC-203E54D94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9B75BDFA-6D78-4FB1-9F21-5280855C4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0B632D6B-A327-41AB-BBCF-9A03AD2AB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F514BBC5-1736-4813-BECB-5A6B6738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94A2C868-7AEC-4209-BFA3-7185B11D3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FF56CB70-2B25-4695-ADC8-6092D0D11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BA411BEF-2182-4458-B9AF-1634B5C2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53F27E63-3F11-4C85-AC72-1EE8508C4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68B589BA-F70F-4E0B-94B9-EEB83EDF3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D0B991D-CB0A-415F-8D77-A5565F66F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701E99DE-74F0-41D1-BBF4-5A57053B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C02EE40A-8F17-4182-9495-9506463B7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924210CA-0A35-4127-925F-D4084B7DC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DC13CEF1-DD2D-474C-B81C-820CEF3D9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F889481A-8038-43E6-8EF1-A5F802CED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128BD14A-9093-4854-A73A-F666B2ED2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22D884F4-76EC-4371-B903-E79CF191E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7C462C46-EFB7-4580-9921-DFC346FC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80485" y="841375"/>
            <a:ext cx="6230857" cy="1230570"/>
          </a:xfrm>
          <a:prstGeom prst="rect">
            <a:avLst/>
          </a:prstGeom>
        </p:spPr>
        <p:txBody>
          <a:bodyPr vert="horz" lIns="228600" tIns="228600" rIns="228600" bIns="228600" rtlCol="0" anchor="t">
            <a:normAutofit/>
          </a:bodyPr>
          <a:lstStyle/>
          <a:p>
            <a:pPr algn="l"/>
            <a:r>
              <a:rPr lang="en-US" sz="2800">
                <a:solidFill>
                  <a:schemeClr val="accent1"/>
                </a:solidFill>
              </a:rPr>
              <a:t>Child Abuse, Pedophilia, and Age of Consent</a:t>
            </a: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B8B918B4-AB10-4E3A-916E-A9625586E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80487" y="1567543"/>
            <a:ext cx="7556032" cy="44842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/>
              <a:t>Minor</a:t>
            </a:r>
            <a:r>
              <a:rPr lang="en-US" sz="1600" dirty="0"/>
              <a:t>: person who is under certain age.</a:t>
            </a:r>
          </a:p>
          <a:p>
            <a:pPr>
              <a:lnSpc>
                <a:spcPct val="110000"/>
              </a:lnSpc>
            </a:pPr>
            <a:r>
              <a:rPr lang="en-US" sz="1600" b="1" dirty="0"/>
              <a:t>Age of consent</a:t>
            </a:r>
            <a:r>
              <a:rPr lang="en-US" sz="1600" dirty="0"/>
              <a:t>: legal age at which a person can consent to sexual contact with an adult.</a:t>
            </a:r>
          </a:p>
          <a:p>
            <a:pPr>
              <a:lnSpc>
                <a:spcPct val="110000"/>
              </a:lnSpc>
            </a:pPr>
            <a:r>
              <a:rPr lang="en-US" sz="1600" b="1" dirty="0"/>
              <a:t>Pedophilia </a:t>
            </a:r>
            <a:r>
              <a:rPr lang="en-US" sz="1600" dirty="0"/>
              <a:t>or</a:t>
            </a:r>
            <a:r>
              <a:rPr lang="en-US" sz="1600" b="1" dirty="0"/>
              <a:t> pedophilic disorder</a:t>
            </a:r>
            <a:r>
              <a:rPr lang="en-US" sz="1600" dirty="0"/>
              <a:t>: intense and recurrent sexual attraction towards children by someone who is an adult: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Pedophile</a:t>
            </a:r>
            <a:r>
              <a:rPr lang="en-US" dirty="0"/>
              <a:t>: person with pedophilia.</a:t>
            </a:r>
          </a:p>
          <a:p>
            <a:pPr>
              <a:lnSpc>
                <a:spcPct val="110000"/>
              </a:lnSpc>
            </a:pPr>
            <a:r>
              <a:rPr lang="en-US" sz="1600" b="1" dirty="0"/>
              <a:t>Hebephilia</a:t>
            </a:r>
            <a:r>
              <a:rPr lang="en-US" sz="1600" dirty="0"/>
              <a:t>: attraction and arousal in adults focused on pubescent adolescents to post-pubescent mid-adolescents: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Ages 11-14</a:t>
            </a:r>
          </a:p>
          <a:p>
            <a:pPr>
              <a:lnSpc>
                <a:spcPct val="110000"/>
              </a:lnSpc>
            </a:pPr>
            <a:r>
              <a:rPr lang="en-US" sz="1600" b="1" dirty="0"/>
              <a:t>Ephebophilia</a:t>
            </a:r>
            <a:r>
              <a:rPr lang="en-US" sz="1600" dirty="0"/>
              <a:t>: attraction and arousal in adults focused on mid-to-late adolescents: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Ages 15-19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Includes attractions to those who are of legal age to consent.</a:t>
            </a:r>
          </a:p>
          <a:p>
            <a:pPr>
              <a:lnSpc>
                <a:spcPct val="110000"/>
              </a:lnSpc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E8DD8E1A-9945-4DBA-BC40-7A028BF32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FE1C52F1-9DDF-4839-9B8F-25F7F8D42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DB25E450-AEBE-4B5B-9CD7-7DDA5128D0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7">
              <a:extLst>
                <a:ext uri="{FF2B5EF4-FFF2-40B4-BE49-F238E27FC236}">
                  <a16:creationId xmlns:a16="http://schemas.microsoft.com/office/drawing/2014/main" id="{D57AF4B2-B19E-4839-9D9C-06AD5370C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2949CEBF-F4A7-44B2-8A3B-22558718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28EAA589-93ED-485D-96BB-B9B21EC96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4BB4F238-A1F2-45F6-9074-18C4A9F92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1C658EE5-B46E-48ED-822D-1C3F08ECA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82AA74BE-73A4-4ADC-B86C-833704C0C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2018BD4B-A593-4075-9FDB-4739C6D53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0D16E44B-CE60-491F-B907-D02B0B1EE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5">
              <a:extLst>
                <a:ext uri="{FF2B5EF4-FFF2-40B4-BE49-F238E27FC236}">
                  <a16:creationId xmlns:a16="http://schemas.microsoft.com/office/drawing/2014/main" id="{2DFA7256-7E90-44B6-8E90-2111C1A1F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6">
              <a:extLst>
                <a:ext uri="{FF2B5EF4-FFF2-40B4-BE49-F238E27FC236}">
                  <a16:creationId xmlns:a16="http://schemas.microsoft.com/office/drawing/2014/main" id="{CE31CD09-2348-4B3A-9C97-CEECA4ABC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7">
              <a:extLst>
                <a:ext uri="{FF2B5EF4-FFF2-40B4-BE49-F238E27FC236}">
                  <a16:creationId xmlns:a16="http://schemas.microsoft.com/office/drawing/2014/main" id="{4E5422EF-93F2-41A9-B30F-9EFE9241D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8">
              <a:extLst>
                <a:ext uri="{FF2B5EF4-FFF2-40B4-BE49-F238E27FC236}">
                  <a16:creationId xmlns:a16="http://schemas.microsoft.com/office/drawing/2014/main" id="{7920E29F-BB48-485F-95FF-5C372339C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9">
              <a:extLst>
                <a:ext uri="{FF2B5EF4-FFF2-40B4-BE49-F238E27FC236}">
                  <a16:creationId xmlns:a16="http://schemas.microsoft.com/office/drawing/2014/main" id="{ACFDB0E0-ECEB-4EEB-925D-4BE22979C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20">
              <a:extLst>
                <a:ext uri="{FF2B5EF4-FFF2-40B4-BE49-F238E27FC236}">
                  <a16:creationId xmlns:a16="http://schemas.microsoft.com/office/drawing/2014/main" id="{30CE2542-FFC2-4E6A-9F84-265FE415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21">
              <a:extLst>
                <a:ext uri="{FF2B5EF4-FFF2-40B4-BE49-F238E27FC236}">
                  <a16:creationId xmlns:a16="http://schemas.microsoft.com/office/drawing/2014/main" id="{2864C497-B900-4D3E-895C-A2A823A3C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22">
              <a:extLst>
                <a:ext uri="{FF2B5EF4-FFF2-40B4-BE49-F238E27FC236}">
                  <a16:creationId xmlns:a16="http://schemas.microsoft.com/office/drawing/2014/main" id="{26441ED2-272A-4395-9966-F5B1C8D3F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23">
              <a:extLst>
                <a:ext uri="{FF2B5EF4-FFF2-40B4-BE49-F238E27FC236}">
                  <a16:creationId xmlns:a16="http://schemas.microsoft.com/office/drawing/2014/main" id="{701CA35D-3DE0-4BE9-96A9-31A6F24DB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4">
              <a:extLst>
                <a:ext uri="{FF2B5EF4-FFF2-40B4-BE49-F238E27FC236}">
                  <a16:creationId xmlns:a16="http://schemas.microsoft.com/office/drawing/2014/main" id="{C9367E8C-A75F-4D57-8B79-1B3EEDFD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5">
              <a:extLst>
                <a:ext uri="{FF2B5EF4-FFF2-40B4-BE49-F238E27FC236}">
                  <a16:creationId xmlns:a16="http://schemas.microsoft.com/office/drawing/2014/main" id="{0846F98D-8409-4D6C-B830-625CC19EB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35369DB-627C-41BD-9041-6426E8BF6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BA15987-DDC0-4CAB-AF5B-7D11E25D2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3" name="Isosceles Triangle 22">
              <a:extLst>
                <a:ext uri="{FF2B5EF4-FFF2-40B4-BE49-F238E27FC236}">
                  <a16:creationId xmlns:a16="http://schemas.microsoft.com/office/drawing/2014/main" id="{9B6DF8F2-BD4C-48F5-8CDC-95B311500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E989FB2-D6DE-43D1-84D5-1C80F9901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9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269686" y="795527"/>
            <a:ext cx="4123738" cy="1433323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l"/>
            <a:r>
              <a:rPr lang="en-US" sz="3200">
                <a:solidFill>
                  <a:schemeClr val="tx2"/>
                </a:solidFill>
              </a:rPr>
              <a:t>Stalking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FFB4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D059E-2520-4B5F-AAA6-3AC853E01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15" y="1833180"/>
            <a:ext cx="5641848" cy="3173539"/>
          </a:xfrm>
          <a:prstGeom prst="rect">
            <a:avLst/>
          </a:prstGeom>
          <a:ln w="12700">
            <a:noFill/>
          </a:ln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293817" y="1833180"/>
            <a:ext cx="4099607" cy="4183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  <a:buClr>
                <a:srgbClr val="FFB450"/>
              </a:buClr>
            </a:pPr>
            <a:r>
              <a:rPr lang="en-US" sz="2000" dirty="0"/>
              <a:t>Obsessive pursuit of an imagined, desired, current or former romantic partner.</a:t>
            </a:r>
          </a:p>
          <a:p>
            <a:pPr>
              <a:lnSpc>
                <a:spcPct val="110000"/>
              </a:lnSpc>
              <a:buClr>
                <a:srgbClr val="FFB450"/>
              </a:buClr>
            </a:pPr>
            <a:r>
              <a:rPr lang="en-US" sz="2000" dirty="0"/>
              <a:t>Range of behaviors include:</a:t>
            </a:r>
          </a:p>
          <a:p>
            <a:pPr lvl="1">
              <a:lnSpc>
                <a:spcPct val="110000"/>
              </a:lnSpc>
              <a:buClr>
                <a:srgbClr val="FFB450"/>
              </a:buClr>
            </a:pPr>
            <a:r>
              <a:rPr lang="en-US" sz="1800" dirty="0"/>
              <a:t>Following a person online or in person or waiting for them.</a:t>
            </a:r>
          </a:p>
          <a:p>
            <a:pPr lvl="1">
              <a:lnSpc>
                <a:spcPct val="110000"/>
              </a:lnSpc>
              <a:buClr>
                <a:srgbClr val="FFB450"/>
              </a:buClr>
            </a:pPr>
            <a:r>
              <a:rPr lang="en-US" sz="1800" dirty="0"/>
              <a:t>Incessant contact by phone or electronically.</a:t>
            </a:r>
          </a:p>
          <a:p>
            <a:pPr lvl="1">
              <a:lnSpc>
                <a:spcPct val="110000"/>
              </a:lnSpc>
              <a:buClr>
                <a:srgbClr val="FFB450"/>
              </a:buClr>
            </a:pPr>
            <a:r>
              <a:rPr lang="en-US" sz="1800" dirty="0"/>
              <a:t>Damaging property. </a:t>
            </a:r>
          </a:p>
          <a:p>
            <a:pPr lvl="1">
              <a:lnSpc>
                <a:spcPct val="110000"/>
              </a:lnSpc>
              <a:buClr>
                <a:srgbClr val="FFB450"/>
              </a:buClr>
            </a:pPr>
            <a:r>
              <a:rPr lang="en-US" sz="1800" dirty="0"/>
              <a:t>Physically attacking or threatening to do so.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F68D903-F26B-46F9-911C-92FEC6A69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8E6E148-E023-4954-86E3-30141DFB5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  <a:noFill/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D3F982F-CC17-4661-8EAF-7BC5E6735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90D37B37-763F-44D7-AEBC-44893638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37E4608D-34B6-48E2-8243-67D04B36F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8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F40C4AC8-50E7-49B1-8864-2CE866701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8B74515D-097E-4D6D-9614-3EE42477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01B715E-8AF8-4069-AFF6-C4731F0C3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4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E1E01D11-2228-4016-AD29-65D1C6DB2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1459FE25-5A43-4BCE-B99B-4F40DE8A4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3B23074C-316F-47BD-8C6B-EC2FF4952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A8080108-D92A-4D64-AFA7-DCCBAF669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4CDA9133-E392-4602-8F72-342B0F2B1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41574FAC-64B1-48BF-9962-5F1D6F293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3C0763C8-12E2-42A2-96FE-5731CDF29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FA456C9D-7219-467B-B2AD-D5789A7D2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77284864-DE74-4A45-AD93-F63035040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2ECA1844-43F9-45F6-B52D-4854DBC48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F9ECEA64-1836-4323-A0A3-D4F829112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950F914B-7F44-4D5A-97BB-4BE453F4A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A3EFB651-6736-424B-995D-48C4B0E55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FB4E014-64CE-4D11-A129-94A1893FA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FBDC1C1-8061-451F-8181-9F0402645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C35F105D-10BD-4664-8966-82DC76172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C9E557E-56E2-4C47-BB57-B5D2A4FB3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759236" y="1308824"/>
            <a:ext cx="8679915" cy="1748729"/>
          </a:xfrm>
          <a:prstGeom prst="rect">
            <a:avLst/>
          </a:prstGeo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solidFill>
                  <a:srgbClr val="FFFEFF"/>
                </a:solidFill>
              </a:rPr>
              <a:t>Types of Stalking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9237" y="3230146"/>
            <a:ext cx="8673427" cy="1998707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FFEFF"/>
                </a:solidFill>
              </a:rPr>
              <a:t>Grudge stalking: done deliberately for the purposes of revenge and intimidation.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FFFEFF"/>
                </a:solidFill>
              </a:rPr>
              <a:t>Erotomania: delusion that the person being stalked is attracted to the stalker</a:t>
            </a:r>
            <a:r>
              <a:rPr lang="en-US" dirty="0">
                <a:solidFill>
                  <a:srgbClr val="FFFE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E8DD8E1A-9945-4DBA-BC40-7A028BF32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FE1C52F1-9DDF-4839-9B8F-25F7F8D42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DB25E450-AEBE-4B5B-9CD7-7DDA5128D0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D57AF4B2-B19E-4839-9D9C-06AD5370C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2949CEBF-F4A7-44B2-8A3B-22558718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28EAA589-93ED-485D-96BB-B9B21EC96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4BB4F238-A1F2-45F6-9074-18C4A9F92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1C658EE5-B46E-48ED-822D-1C3F08ECA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82AA74BE-73A4-4ADC-B86C-833704C0C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2018BD4B-A593-4075-9FDB-4739C6D53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0D16E44B-CE60-491F-B907-D02B0B1EE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2DFA7256-7E90-44B6-8E90-2111C1A1F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id="{CE31CD09-2348-4B3A-9C97-CEECA4ABC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7">
              <a:extLst>
                <a:ext uri="{FF2B5EF4-FFF2-40B4-BE49-F238E27FC236}">
                  <a16:creationId xmlns:a16="http://schemas.microsoft.com/office/drawing/2014/main" id="{4E5422EF-93F2-41A9-B30F-9EFE9241D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8">
              <a:extLst>
                <a:ext uri="{FF2B5EF4-FFF2-40B4-BE49-F238E27FC236}">
                  <a16:creationId xmlns:a16="http://schemas.microsoft.com/office/drawing/2014/main" id="{7920E29F-BB48-485F-95FF-5C372339C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9">
              <a:extLst>
                <a:ext uri="{FF2B5EF4-FFF2-40B4-BE49-F238E27FC236}">
                  <a16:creationId xmlns:a16="http://schemas.microsoft.com/office/drawing/2014/main" id="{ACFDB0E0-ECEB-4EEB-925D-4BE22979C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20">
              <a:extLst>
                <a:ext uri="{FF2B5EF4-FFF2-40B4-BE49-F238E27FC236}">
                  <a16:creationId xmlns:a16="http://schemas.microsoft.com/office/drawing/2014/main" id="{30CE2542-FFC2-4E6A-9F84-265FE415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21">
              <a:extLst>
                <a:ext uri="{FF2B5EF4-FFF2-40B4-BE49-F238E27FC236}">
                  <a16:creationId xmlns:a16="http://schemas.microsoft.com/office/drawing/2014/main" id="{2864C497-B900-4D3E-895C-A2A823A3C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22">
              <a:extLst>
                <a:ext uri="{FF2B5EF4-FFF2-40B4-BE49-F238E27FC236}">
                  <a16:creationId xmlns:a16="http://schemas.microsoft.com/office/drawing/2014/main" id="{26441ED2-272A-4395-9966-F5B1C8D3F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23">
              <a:extLst>
                <a:ext uri="{FF2B5EF4-FFF2-40B4-BE49-F238E27FC236}">
                  <a16:creationId xmlns:a16="http://schemas.microsoft.com/office/drawing/2014/main" id="{701CA35D-3DE0-4BE9-96A9-31A6F24DB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24">
              <a:extLst>
                <a:ext uri="{FF2B5EF4-FFF2-40B4-BE49-F238E27FC236}">
                  <a16:creationId xmlns:a16="http://schemas.microsoft.com/office/drawing/2014/main" id="{C9367E8C-A75F-4D57-8B79-1B3EEDFD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25">
              <a:extLst>
                <a:ext uri="{FF2B5EF4-FFF2-40B4-BE49-F238E27FC236}">
                  <a16:creationId xmlns:a16="http://schemas.microsoft.com/office/drawing/2014/main" id="{0846F98D-8409-4D6C-B830-625CC19EB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35369DB-627C-41BD-9041-6426E8BF6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BA15987-DDC0-4CAB-AF5B-7D11E25D2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Isosceles Triangle 22">
              <a:extLst>
                <a:ext uri="{FF2B5EF4-FFF2-40B4-BE49-F238E27FC236}">
                  <a16:creationId xmlns:a16="http://schemas.microsoft.com/office/drawing/2014/main" id="{9B6DF8F2-BD4C-48F5-8CDC-95B311500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E989FB2-D6DE-43D1-84D5-1C80F9901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398E8958-A0BD-4366-8F61-3A496C51C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45862C-E73D-4EFB-9DD5-8A5E3473E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7" name="Freeform 5">
              <a:extLst>
                <a:ext uri="{FF2B5EF4-FFF2-40B4-BE49-F238E27FC236}">
                  <a16:creationId xmlns:a16="http://schemas.microsoft.com/office/drawing/2014/main" id="{D2676ED1-2492-46B6-88D6-C9ED257B7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id="{58A42DCC-C6BA-4B68-9FC4-FEE653997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">
              <a:extLst>
                <a:ext uri="{FF2B5EF4-FFF2-40B4-BE49-F238E27FC236}">
                  <a16:creationId xmlns:a16="http://schemas.microsoft.com/office/drawing/2014/main" id="{F81ED05C-778D-41F3-9C0E-6DE1D668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">
              <a:extLst>
                <a:ext uri="{FF2B5EF4-FFF2-40B4-BE49-F238E27FC236}">
                  <a16:creationId xmlns:a16="http://schemas.microsoft.com/office/drawing/2014/main" id="{EE063861-F6FC-4CC1-A77E-5993E5E25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">
              <a:extLst>
                <a:ext uri="{FF2B5EF4-FFF2-40B4-BE49-F238E27FC236}">
                  <a16:creationId xmlns:a16="http://schemas.microsoft.com/office/drawing/2014/main" id="{7E1DA2FC-6137-4EC4-B9F4-72264C39D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">
              <a:extLst>
                <a:ext uri="{FF2B5EF4-FFF2-40B4-BE49-F238E27FC236}">
                  <a16:creationId xmlns:a16="http://schemas.microsoft.com/office/drawing/2014/main" id="{BFE9E3A7-993F-401D-8B16-53BFC6FA2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">
              <a:extLst>
                <a:ext uri="{FF2B5EF4-FFF2-40B4-BE49-F238E27FC236}">
                  <a16:creationId xmlns:a16="http://schemas.microsoft.com/office/drawing/2014/main" id="{23757125-5D70-4D7A-B223-2FFC51F5B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">
              <a:extLst>
                <a:ext uri="{FF2B5EF4-FFF2-40B4-BE49-F238E27FC236}">
                  <a16:creationId xmlns:a16="http://schemas.microsoft.com/office/drawing/2014/main" id="{03C4207E-9457-436F-B9A0-C3CAEBF816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3">
              <a:extLst>
                <a:ext uri="{FF2B5EF4-FFF2-40B4-BE49-F238E27FC236}">
                  <a16:creationId xmlns:a16="http://schemas.microsoft.com/office/drawing/2014/main" id="{64EE9697-E49F-4E62-8318-9E2DBC6E7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">
              <a:extLst>
                <a:ext uri="{FF2B5EF4-FFF2-40B4-BE49-F238E27FC236}">
                  <a16:creationId xmlns:a16="http://schemas.microsoft.com/office/drawing/2014/main" id="{0800120F-70F4-4696-BAFB-BBC0BC576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">
              <a:extLst>
                <a:ext uri="{FF2B5EF4-FFF2-40B4-BE49-F238E27FC236}">
                  <a16:creationId xmlns:a16="http://schemas.microsoft.com/office/drawing/2014/main" id="{8D1E1ADB-5BAA-49F4-BE24-044E94104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9D410413-BDE6-4A4E-930A-0ACBBF8CD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id="{0EBF657D-5B37-4F84-8833-C569EAB904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8">
              <a:extLst>
                <a:ext uri="{FF2B5EF4-FFF2-40B4-BE49-F238E27FC236}">
                  <a16:creationId xmlns:a16="http://schemas.microsoft.com/office/drawing/2014/main" id="{A2DBF00E-BE35-44EC-A95B-8B2EE9233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9">
              <a:extLst>
                <a:ext uri="{FF2B5EF4-FFF2-40B4-BE49-F238E27FC236}">
                  <a16:creationId xmlns:a16="http://schemas.microsoft.com/office/drawing/2014/main" id="{BA2C8141-5135-467E-B940-D3836B16E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0">
              <a:extLst>
                <a:ext uri="{FF2B5EF4-FFF2-40B4-BE49-F238E27FC236}">
                  <a16:creationId xmlns:a16="http://schemas.microsoft.com/office/drawing/2014/main" id="{44991C1A-45E7-45C6-8816-BFEDFFCCB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1">
              <a:extLst>
                <a:ext uri="{FF2B5EF4-FFF2-40B4-BE49-F238E27FC236}">
                  <a16:creationId xmlns:a16="http://schemas.microsoft.com/office/drawing/2014/main" id="{B88BEC13-903F-4318-B5AB-DC23ED2ED5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2">
              <a:extLst>
                <a:ext uri="{FF2B5EF4-FFF2-40B4-BE49-F238E27FC236}">
                  <a16:creationId xmlns:a16="http://schemas.microsoft.com/office/drawing/2014/main" id="{41E259CE-D2C5-4FBC-9FAE-5AB0BBD0E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3">
              <a:extLst>
                <a:ext uri="{FF2B5EF4-FFF2-40B4-BE49-F238E27FC236}">
                  <a16:creationId xmlns:a16="http://schemas.microsoft.com/office/drawing/2014/main" id="{495CB679-05D8-44D1-8218-C52552952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4">
              <a:extLst>
                <a:ext uri="{FF2B5EF4-FFF2-40B4-BE49-F238E27FC236}">
                  <a16:creationId xmlns:a16="http://schemas.microsoft.com/office/drawing/2014/main" id="{DFCC6878-2DB4-4497-B668-E75220A2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5">
              <a:extLst>
                <a:ext uri="{FF2B5EF4-FFF2-40B4-BE49-F238E27FC236}">
                  <a16:creationId xmlns:a16="http://schemas.microsoft.com/office/drawing/2014/main" id="{36254A6B-DCFA-42AD-906C-C43E2CAEA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429180E-866D-447C-A170-484000E48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Isosceles Triangle 22">
            <a:extLst>
              <a:ext uri="{FF2B5EF4-FFF2-40B4-BE49-F238E27FC236}">
                <a16:creationId xmlns:a16="http://schemas.microsoft.com/office/drawing/2014/main" id="{FEE51AA4-287D-4CB8-8CD4-D6986106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177ACA7-E71A-4888-9EBD-074801D88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00113" y="773208"/>
            <a:ext cx="5767566" cy="1072378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z="2300" dirty="0">
                <a:solidFill>
                  <a:srgbClr val="FFFEFF"/>
                </a:solidFill>
              </a:rPr>
              <a:t>Evolutionary and Cultural Aspects of Sexual Violence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61825" y="1699589"/>
            <a:ext cx="5935796" cy="3994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1700" dirty="0">
                <a:solidFill>
                  <a:srgbClr val="FFFFFE"/>
                </a:solidFill>
              </a:rPr>
              <a:t>Loser male hypothesis: a male unable to have a mate would commit sexual assault.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rgbClr val="FFFFFE"/>
                </a:solidFill>
              </a:rPr>
              <a:t>Increased fecundity hypothesis: selecting for more offspring by increased mating.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rgbClr val="FFFFFE"/>
                </a:solidFill>
              </a:rPr>
              <a:t>Male-male sexual violence is explained in terms of dominance behavior from the evolutionary model. (Common in the military.)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rgbClr val="FFFFFE"/>
                </a:solidFill>
              </a:rPr>
              <a:t>Having a regular sexual partner does not decrease the likelihood of committing sexual assault.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rgbClr val="FFFFFE"/>
                </a:solidFill>
              </a:rPr>
              <a:t>Rates of sexual violence differ widely between countries.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rgbClr val="FFFFFE"/>
                </a:solidFill>
              </a:rPr>
              <a:t>Women and girls are victims of sexual violence more than males in all countries.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rgbClr val="FFFFFE"/>
                </a:solidFill>
              </a:rPr>
              <a:t>Levels of victimization vary widely within societies that face similar challenges.</a:t>
            </a:r>
          </a:p>
          <a:p>
            <a:pPr>
              <a:lnSpc>
                <a:spcPct val="110000"/>
              </a:lnSpc>
            </a:pPr>
            <a:endParaRPr lang="en-US" sz="1100" dirty="0">
              <a:solidFill>
                <a:srgbClr val="FFFFFE"/>
              </a:solidFill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2DF6337-9683-4A06-B3D5-CB22C7F4F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9862" y="-6706"/>
            <a:ext cx="4642138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3699DF-D6FC-4EE8-A20E-190892ED4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652" y="773208"/>
            <a:ext cx="3990545" cy="53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366EBA-92FD-44AE-87A9-25E5135E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37F5FC-01F7-4EB4-81E7-C27D917E9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4B0CFF10-4805-4BFA-961B-1F60DAEB9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BE054536-C03E-4857-B4AE-D687A58F9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E33E51C-23D8-43F5-98C4-A2ED2C4C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9E18891-DEB2-4CFD-A907-2868B2A91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0002C1BB-DB60-4314-A2FC-203E54D94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9B75BDFA-6D78-4FB1-9F21-5280855C4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0B632D6B-A327-41AB-BBCF-9A03AD2AB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F514BBC5-1736-4813-BECB-5A6B6738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94A2C868-7AEC-4209-BFA3-7185B11D3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FF56CB70-2B25-4695-ADC8-6092D0D11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BA411BEF-2182-4458-B9AF-1634B5C2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53F27E63-3F11-4C85-AC72-1EE8508C4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68B589BA-F70F-4E0B-94B9-EEB83EDF3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D0B991D-CB0A-415F-8D77-A5565F66F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701E99DE-74F0-41D1-BBF4-5A57053B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C02EE40A-8F17-4182-9495-9506463B7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924210CA-0A35-4127-925F-D4084B7DC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DC13CEF1-DD2D-474C-B81C-820CEF3D9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F889481A-8038-43E6-8EF1-A5F802CED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128BD14A-9093-4854-A73A-F666B2ED2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22D884F4-76EC-4371-B903-E79CF191E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7C462C46-EFB7-4580-9921-DFC346FC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80485" y="841375"/>
            <a:ext cx="6230857" cy="1230570"/>
          </a:xfrm>
          <a:prstGeom prst="rect">
            <a:avLst/>
          </a:prstGeom>
        </p:spPr>
        <p:txBody>
          <a:bodyPr vert="horz" lIns="228600" tIns="228600" rIns="228600" bIns="228600" rtlCol="0" anchor="t">
            <a:normAutofit/>
          </a:bodyPr>
          <a:lstStyle/>
          <a:p>
            <a:pPr algn="l"/>
            <a:r>
              <a:rPr lang="en-US" sz="3100">
                <a:solidFill>
                  <a:schemeClr val="accent1"/>
                </a:solidFill>
              </a:rPr>
              <a:t>Feminist Perspective on Sexual Violence</a:t>
            </a: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B8B918B4-AB10-4E3A-916E-A9625586E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80487" y="2249046"/>
            <a:ext cx="6896926" cy="3802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Rape is primarily not a sexual phenomenon but a crime of violence and aggression related to sex roles:</a:t>
            </a:r>
          </a:p>
          <a:p>
            <a:pPr lvl="1"/>
            <a:r>
              <a:rPr lang="en-US" sz="2000" dirty="0"/>
              <a:t>Many males who perpetrate sexual assault have difficulty achieving arousal or orgasm.</a:t>
            </a:r>
          </a:p>
          <a:p>
            <a:pPr lvl="1"/>
            <a:r>
              <a:rPr lang="en-US" sz="2000" dirty="0"/>
              <a:t>Males who are highly sexually stimulated by sexual assault represent a very small percentage.</a:t>
            </a:r>
          </a:p>
          <a:p>
            <a:pPr lvl="1"/>
            <a:r>
              <a:rPr lang="en-US" sz="2000" dirty="0"/>
              <a:t>Sexual aggression occurs against individuals who are too young to be of reproductive age or are the same sex.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75627FE-0AC5-4349-AC08-45A58BEC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87AAF7B-2090-475D-9C3E-FDC03DD87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F2DCEC33-4B31-44BC-99CB-9E4845DC4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204E0A10-D288-4B22-87A1-737B0A37D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9A3E042E-4911-425A-84BB-04BF90D0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3A49226D-3129-4C5A-9641-3D03BEEA7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CC3C315-B515-4DD8-AC22-9D8417B37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A961828-F78F-4D56-A98E-037806C63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739D4F9D-3728-42C1-8302-452D51321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B4D9647E-354D-4CA8-B4A7-39172E5EA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A3EC74E0-5222-4ACC-BCEC-1AA189D3B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C0AE72B4-084D-42E6-ABED-5FD4650D4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C9D1F5DD-8D50-4098-8D2B-10E284752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D48F3941-C3C7-4589-AA46-067F6BB2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C16BBE9A-4BE3-4401-82C5-8041DB14E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06180330-CCD3-4D14-A652-D60C2825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616C90F6-4133-43A5-B47C-7750FE28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D7C03F90-E828-4414-8A53-92069FFB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6ADDE443-75AA-4F32-A2EE-272C4347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ACD281C1-1D59-453F-A33A-D83E39EB0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60217FAC-29FE-4D6B-9BB4-FF41AA756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0D3CC33A-6E36-4A72-9965-8E20FB05D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F128F04E-05CD-4035-A32B-6E9ABAB9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5459" y="960120"/>
            <a:ext cx="3865695" cy="4171278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r"/>
            <a:r>
              <a:rPr lang="en-US" sz="4400"/>
              <a:t>Punishment and Treatment of Sexual Offenders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8B6AB33-DFE6-4FE4-94FE-C9E25424A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83164" y="565151"/>
            <a:ext cx="6402500" cy="5129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Criminal sentences range from probation to a lifetime in prison: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Are cumulative and without any limits.</a:t>
            </a:r>
          </a:p>
          <a:p>
            <a:pPr>
              <a:lnSpc>
                <a:spcPct val="110000"/>
              </a:lnSpc>
            </a:pPr>
            <a:r>
              <a:rPr lang="en-US" dirty="0"/>
              <a:t>Mandatory treatment programs include: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Social skills training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Addressing underlying psychosocial issues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Identifying behavioral triggers and cues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Eliminating cognitive distortions </a:t>
            </a:r>
          </a:p>
          <a:p>
            <a:pPr>
              <a:lnSpc>
                <a:spcPct val="110000"/>
              </a:lnSpc>
            </a:pPr>
            <a:r>
              <a:rPr lang="en-US" dirty="0"/>
              <a:t>Reduction of sexual interest through chemical castration: 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Critique: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One cannot be forced to undergo a medical treatment without consent.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In the U.S., the Constitution limits cruel and unusual punishments including forced medical procedures.</a:t>
            </a:r>
          </a:p>
          <a:p>
            <a:pPr>
              <a:lnSpc>
                <a:spcPct val="110000"/>
              </a:lnSpc>
            </a:pPr>
            <a:r>
              <a:rPr lang="en-US" dirty="0"/>
              <a:t>Physical castration to remove the testes: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Requested by some individual sexual offenders.</a:t>
            </a:r>
          </a:p>
          <a:p>
            <a:pPr>
              <a:lnSpc>
                <a:spcPct val="110000"/>
              </a:lnSpc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E2044-2645-4BD6-82DE-1955BBAD5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50" y="4475957"/>
            <a:ext cx="271462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874928" y="1124998"/>
            <a:ext cx="3456122" cy="4589717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l"/>
            <a:r>
              <a:rPr lang="en-US" sz="4800">
                <a:solidFill>
                  <a:srgbClr val="FFFEFF"/>
                </a:solidFill>
              </a:rPr>
              <a:t>Post-Release Restrictions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98577" y="794042"/>
            <a:ext cx="5427137" cy="5248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000" dirty="0"/>
              <a:t>Circles of Support and Accountability:</a:t>
            </a:r>
          </a:p>
          <a:p>
            <a:pPr lvl="1"/>
            <a:r>
              <a:rPr lang="en-US" sz="2000" dirty="0"/>
              <a:t>Encourage responsibility for the offender’s behavior.</a:t>
            </a:r>
          </a:p>
          <a:p>
            <a:pPr lvl="1"/>
            <a:r>
              <a:rPr lang="en-US" sz="2000" dirty="0"/>
              <a:t>Focus on support after release from prison to ensure that re-offenses do not occur.</a:t>
            </a:r>
          </a:p>
          <a:p>
            <a:r>
              <a:rPr lang="en-US" sz="2000" dirty="0"/>
              <a:t>Megan’s Law: a federal sex offender tracking system that applies in all states:</a:t>
            </a:r>
          </a:p>
          <a:p>
            <a:pPr lvl="1"/>
            <a:r>
              <a:rPr lang="en-US" sz="2000" dirty="0"/>
              <a:t>Registration in public sex offender registries.</a:t>
            </a:r>
          </a:p>
          <a:p>
            <a:pPr lvl="1"/>
            <a:r>
              <a:rPr lang="en-US" sz="2000" dirty="0"/>
              <a:t>Mandatory community notifications that an offender is living nearby.</a:t>
            </a:r>
          </a:p>
          <a:p>
            <a:pPr lvl="1"/>
            <a:r>
              <a:rPr lang="en-US" sz="2000" dirty="0"/>
              <a:t>Residency restrictions.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8334A2EF-69D9-41C1-9876-91D7FCF7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74C0C03-1202-4DC9-BA33-998DDFB3F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1" name="Freeform 5">
              <a:extLst>
                <a:ext uri="{FF2B5EF4-FFF2-40B4-BE49-F238E27FC236}">
                  <a16:creationId xmlns:a16="http://schemas.microsoft.com/office/drawing/2014/main" id="{60BF984B-F4C1-4BF0-B296-72CAD881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">
              <a:extLst>
                <a:ext uri="{FF2B5EF4-FFF2-40B4-BE49-F238E27FC236}">
                  <a16:creationId xmlns:a16="http://schemas.microsoft.com/office/drawing/2014/main" id="{2E887C16-A8CC-48BD-A34B-69B5D14BE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">
              <a:extLst>
                <a:ext uri="{FF2B5EF4-FFF2-40B4-BE49-F238E27FC236}">
                  <a16:creationId xmlns:a16="http://schemas.microsoft.com/office/drawing/2014/main" id="{1194B805-0CE2-4FD6-804E-2771E18BB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">
              <a:extLst>
                <a:ext uri="{FF2B5EF4-FFF2-40B4-BE49-F238E27FC236}">
                  <a16:creationId xmlns:a16="http://schemas.microsoft.com/office/drawing/2014/main" id="{96000EBD-113B-4BB5-94F2-B2C961094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">
              <a:extLst>
                <a:ext uri="{FF2B5EF4-FFF2-40B4-BE49-F238E27FC236}">
                  <a16:creationId xmlns:a16="http://schemas.microsoft.com/office/drawing/2014/main" id="{C2C37892-BF6A-4DDB-BAA9-48B6A051E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">
              <a:extLst>
                <a:ext uri="{FF2B5EF4-FFF2-40B4-BE49-F238E27FC236}">
                  <a16:creationId xmlns:a16="http://schemas.microsoft.com/office/drawing/2014/main" id="{B3A53A2B-EB9B-4318-A7F9-E371D211E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59001F5F-9338-43E1-BB4B-21C681CA2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24781ABE-347F-40E9-9BB2-3E35C8F15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6D8A7767-4D16-4AB7-8277-D66FEC7F7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1B7D649D-9559-4E1D-937A-351948350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5">
              <a:extLst>
                <a:ext uri="{FF2B5EF4-FFF2-40B4-BE49-F238E27FC236}">
                  <a16:creationId xmlns:a16="http://schemas.microsoft.com/office/drawing/2014/main" id="{45AA5D21-8C7B-4C77-815C-C3A8EA0A5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D7A46675-AA96-41DB-B9DB-CAA471A20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7">
              <a:extLst>
                <a:ext uri="{FF2B5EF4-FFF2-40B4-BE49-F238E27FC236}">
                  <a16:creationId xmlns:a16="http://schemas.microsoft.com/office/drawing/2014/main" id="{82090F8A-ECF2-423C-98D0-8EF226220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8">
              <a:extLst>
                <a:ext uri="{FF2B5EF4-FFF2-40B4-BE49-F238E27FC236}">
                  <a16:creationId xmlns:a16="http://schemas.microsoft.com/office/drawing/2014/main" id="{EA5DE46B-A4BE-407F-835A-693D3E979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9">
              <a:extLst>
                <a:ext uri="{FF2B5EF4-FFF2-40B4-BE49-F238E27FC236}">
                  <a16:creationId xmlns:a16="http://schemas.microsoft.com/office/drawing/2014/main" id="{429E4297-5489-465D-A6D7-03BD468E0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20">
              <a:extLst>
                <a:ext uri="{FF2B5EF4-FFF2-40B4-BE49-F238E27FC236}">
                  <a16:creationId xmlns:a16="http://schemas.microsoft.com/office/drawing/2014/main" id="{69A4CFA1-B603-453B-AC53-49E8A8DF7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21">
              <a:extLst>
                <a:ext uri="{FF2B5EF4-FFF2-40B4-BE49-F238E27FC236}">
                  <a16:creationId xmlns:a16="http://schemas.microsoft.com/office/drawing/2014/main" id="{7A997EDF-8927-490B-AD5F-046317B8B2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22">
              <a:extLst>
                <a:ext uri="{FF2B5EF4-FFF2-40B4-BE49-F238E27FC236}">
                  <a16:creationId xmlns:a16="http://schemas.microsoft.com/office/drawing/2014/main" id="{3C91BE84-B1A4-4592-A942-2C72C86DD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23">
              <a:extLst>
                <a:ext uri="{FF2B5EF4-FFF2-40B4-BE49-F238E27FC236}">
                  <a16:creationId xmlns:a16="http://schemas.microsoft.com/office/drawing/2014/main" id="{A0AAA5CD-6E44-429A-91FA-D650BAF9E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10226" y="299350"/>
            <a:ext cx="3849624" cy="2312521"/>
          </a:xfrm>
          <a:prstGeom prst="rect">
            <a:avLst/>
          </a:prstGeom>
        </p:spPr>
        <p:txBody>
          <a:bodyPr vert="horz" lIns="228600" tIns="228600" rIns="228600" bIns="0" rtlCol="0" anchor="b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dirty="0">
                <a:solidFill>
                  <a:schemeClr val="tx2"/>
                </a:solidFill>
              </a:rPr>
              <a:t>Civil Commitment of Sexually Violent Predators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550662" y="2577782"/>
            <a:ext cx="4237318" cy="3466592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2"/>
                </a:solidFill>
              </a:rPr>
              <a:t>Anyone with a mental disorder who is danger to self or others can be committed under civil legal proceedings.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2"/>
                </a:solidFill>
              </a:rPr>
              <a:t>Sexually violent predator/person law: applied to those who are at a high risk of re-offense: 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dirty="0">
                <a:solidFill>
                  <a:schemeClr val="tx2"/>
                </a:solidFill>
              </a:rPr>
              <a:t>Compare a person’s profile to how others with such a profile typically behave after release.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8CA0C52-5ACA-4F17-AA4A-312E0E110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BD9B6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125D6-FCA8-4676-8177-62CBD0C56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0" r="17849" b="-1"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sp>
        <p:nvSpPr>
          <p:cNvPr id="113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50273" y="3291386"/>
            <a:ext cx="407233" cy="35106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366EBA-92FD-44AE-87A9-25E5135E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37F5FC-01F7-4EB4-81E7-C27D917E9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4B0CFF10-4805-4BFA-961B-1F60DAEB9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BE054536-C03E-4857-B4AE-D687A58F9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E33E51C-23D8-43F5-98C4-A2ED2C4C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9E18891-DEB2-4CFD-A907-2868B2A91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0002C1BB-DB60-4314-A2FC-203E54D94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9B75BDFA-6D78-4FB1-9F21-5280855C4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0B632D6B-A327-41AB-BBCF-9A03AD2AB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F514BBC5-1736-4813-BECB-5A6B6738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94A2C868-7AEC-4209-BFA3-7185B11D3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FF56CB70-2B25-4695-ADC8-6092D0D11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BA411BEF-2182-4458-B9AF-1634B5C2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53F27E63-3F11-4C85-AC72-1EE8508C4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68B589BA-F70F-4E0B-94B9-EEB83EDF3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D0B991D-CB0A-415F-8D77-A5565F66F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701E99DE-74F0-41D1-BBF4-5A57053B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C02EE40A-8F17-4182-9495-9506463B7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924210CA-0A35-4127-925F-D4084B7DC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DC13CEF1-DD2D-474C-B81C-820CEF3D9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F889481A-8038-43E6-8EF1-A5F802CED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128BD14A-9093-4854-A73A-F666B2ED2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22D884F4-76EC-4371-B903-E79CF191E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7C462C46-EFB7-4580-9921-DFC346FC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80485" y="841375"/>
            <a:ext cx="6230857" cy="1230570"/>
          </a:xfrm>
          <a:prstGeom prst="rect">
            <a:avLst/>
          </a:prstGeom>
        </p:spPr>
        <p:txBody>
          <a:bodyPr vert="horz" lIns="228600" tIns="228600" rIns="228600" bIns="228600" rtlCol="0" anchor="t">
            <a:normAutofit/>
          </a:bodyPr>
          <a:lstStyle/>
          <a:p>
            <a:pPr algn="l"/>
            <a:r>
              <a:rPr lang="en-US" sz="3600">
                <a:solidFill>
                  <a:schemeClr val="accent1"/>
                </a:solidFill>
              </a:rPr>
              <a:t>IPV Treatment Program</a:t>
            </a: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B8B918B4-AB10-4E3A-916E-A9625586E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80487" y="1819469"/>
            <a:ext cx="6915976" cy="4232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1900" dirty="0"/>
              <a:t>Cognitive behavioral model (CBT): focuses on social skills training and anger management that includes: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Taking responsibility for one’s actions.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Learning cognitive and behavioral techniques to diffuse one’s anger.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Cognitive reframing.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Identifying behavioral triggers. 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Duluth Model: uses the Power and Control Wheel and focuses on: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Gender relations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Male privilege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Patriarchal assumptions</a:t>
            </a:r>
          </a:p>
          <a:p>
            <a:pPr lvl="1">
              <a:lnSpc>
                <a:spcPct val="110000"/>
              </a:lnSpc>
            </a:pPr>
            <a:r>
              <a:rPr lang="en-US" sz="1900" dirty="0"/>
              <a:t>Specific behaviors</a:t>
            </a:r>
          </a:p>
          <a:p>
            <a:pPr>
              <a:lnSpc>
                <a:spcPct val="110000"/>
              </a:lnSpc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54150" y="563530"/>
            <a:ext cx="9283700" cy="4111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 Power and Control Wheel -- Equality Wheel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612" y="1588918"/>
            <a:ext cx="5483370" cy="502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853AE-0EC1-4AE0-AEC3-B83B0BF9A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617" y="1588918"/>
            <a:ext cx="5541744" cy="51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75627FE-0AC5-4349-AC08-45A58BEC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87AAF7B-2090-475D-9C3E-FDC03DD87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F2DCEC33-4B31-44BC-99CB-9E4845DC4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204E0A10-D288-4B22-87A1-737B0A37D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9A3E042E-4911-425A-84BB-04BF90D0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3A49226D-3129-4C5A-9641-3D03BEEA7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CC3C315-B515-4DD8-AC22-9D8417B37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A961828-F78F-4D56-A98E-037806C63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739D4F9D-3728-42C1-8302-452D51321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B4D9647E-354D-4CA8-B4A7-39172E5EA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A3EC74E0-5222-4ACC-BCEC-1AA189D3B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C0AE72B4-084D-42E6-ABED-5FD4650D4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C9D1F5DD-8D50-4098-8D2B-10E284752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D48F3941-C3C7-4589-AA46-067F6BB2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C16BBE9A-4BE3-4401-82C5-8041DB14E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06180330-CCD3-4D14-A652-D60C2825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616C90F6-4133-43A5-B47C-7750FE28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D7C03F90-E828-4414-8A53-92069FFB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6ADDE443-75AA-4F32-A2EE-272C4347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ACD281C1-1D59-453F-A33A-D83E39EB0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60217FAC-29FE-4D6B-9BB4-FF41AA756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0D3CC33A-6E36-4A72-9965-8E20FB05D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F128F04E-05CD-4035-A32B-6E9ABAB9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5459" y="960120"/>
            <a:ext cx="3865695" cy="4171278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r"/>
            <a:r>
              <a:rPr lang="en-US" sz="4400"/>
              <a:t>Consent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8B6AB33-DFE6-4FE4-94FE-C9E25424A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83164" y="960120"/>
            <a:ext cx="5511800" cy="4171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Affirmative consent is necessary for any type of sexual behavior.</a:t>
            </a:r>
          </a:p>
          <a:p>
            <a:pPr lvl="1"/>
            <a:r>
              <a:rPr lang="en-US"/>
              <a:t>In the absence of consent, sexual behavior is a sexual assault, including if a person is unable to give consent due to being high or intoxicated. </a:t>
            </a:r>
          </a:p>
          <a:p>
            <a:r>
              <a:rPr lang="en-US"/>
              <a:t>Stealthing is a type of sexual assault where a male partner, who is believed to be using a condom, deliberately removes the condom and does not tell his partner as he continues to penetrate the receptive partner (regardless of gender) in unprotected sex. </a:t>
            </a:r>
          </a:p>
          <a:p>
            <a:pPr lvl="1"/>
            <a:r>
              <a:rPr lang="en-US"/>
              <a:t>It may not always be considered a sexual assault.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75627FE-0AC5-4349-AC08-45A58BEC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87AAF7B-2090-475D-9C3E-FDC03DD87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F2DCEC33-4B31-44BC-99CB-9E4845DC4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204E0A10-D288-4B22-87A1-737B0A37D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9A3E042E-4911-425A-84BB-04BF90D0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3A49226D-3129-4C5A-9641-3D03BEEA7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CC3C315-B515-4DD8-AC22-9D8417B37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A961828-F78F-4D56-A98E-037806C63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739D4F9D-3728-42C1-8302-452D51321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B4D9647E-354D-4CA8-B4A7-39172E5EA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A3EC74E0-5222-4ACC-BCEC-1AA189D3B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C0AE72B4-084D-42E6-ABED-5FD4650D4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C9D1F5DD-8D50-4098-8D2B-10E284752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D48F3941-C3C7-4589-AA46-067F6BB2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C16BBE9A-4BE3-4401-82C5-8041DB14E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06180330-CCD3-4D14-A652-D60C2825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616C90F6-4133-43A5-B47C-7750FE28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D7C03F90-E828-4414-8A53-92069FFB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6ADDE443-75AA-4F32-A2EE-272C4347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ACD281C1-1D59-453F-A33A-D83E39EB0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60217FAC-29FE-4D6B-9BB4-FF41AA756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0D3CC33A-6E36-4A72-9965-8E20FB05D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F128F04E-05CD-4035-A32B-6E9ABAB9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5459" y="960120"/>
            <a:ext cx="3865695" cy="4171278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r"/>
            <a:r>
              <a:rPr lang="en-US" sz="4400"/>
              <a:t>Child Abuse, Pedophilia, and Age of Consent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8B6AB33-DFE6-4FE4-94FE-C9E25424A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83164" y="960119"/>
            <a:ext cx="5511800" cy="4734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600" b="1" dirty="0"/>
              <a:t>Minor attracted person / people (MAP)</a:t>
            </a:r>
            <a:r>
              <a:rPr lang="en-US" sz="1600" dirty="0"/>
              <a:t>: people with attractions to minors, includes those with pedophilia and hebephilia.</a:t>
            </a:r>
          </a:p>
          <a:p>
            <a:pPr>
              <a:lnSpc>
                <a:spcPct val="110000"/>
              </a:lnSpc>
            </a:pPr>
            <a:r>
              <a:rPr lang="en-US" sz="1600" b="1" dirty="0"/>
              <a:t>Child sexual abuse (CSA)</a:t>
            </a:r>
            <a:r>
              <a:rPr lang="en-US" sz="1600" dirty="0"/>
              <a:t>: sexual contact by a person over the age of consent with a person under the legal age of consent: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 include minors who engage in sexual behavior with other minors.</a:t>
            </a:r>
          </a:p>
          <a:p>
            <a:pPr>
              <a:lnSpc>
                <a:spcPct val="110000"/>
              </a:lnSpc>
            </a:pPr>
            <a:r>
              <a:rPr lang="en-US" sz="1600" b="1" dirty="0"/>
              <a:t>Intrafamilial CSA</a:t>
            </a:r>
            <a:r>
              <a:rPr lang="en-US" sz="1600" dirty="0"/>
              <a:t>: occurs between adults and minors where the adults are in parental or guardian role.</a:t>
            </a:r>
          </a:p>
          <a:p>
            <a:pPr>
              <a:lnSpc>
                <a:spcPct val="110000"/>
              </a:lnSpc>
            </a:pPr>
            <a:r>
              <a:rPr lang="en-US" sz="1600" b="1" dirty="0"/>
              <a:t>Incest</a:t>
            </a:r>
            <a:r>
              <a:rPr lang="en-US" sz="1600" dirty="0"/>
              <a:t>: sexual contact involving close biological relatives.</a:t>
            </a:r>
          </a:p>
          <a:p>
            <a:pPr>
              <a:lnSpc>
                <a:spcPct val="110000"/>
              </a:lnSpc>
            </a:pPr>
            <a:r>
              <a:rPr lang="en-US" sz="1600" b="1" dirty="0"/>
              <a:t>Sexual offense</a:t>
            </a:r>
            <a:r>
              <a:rPr lang="en-US" sz="1600" dirty="0"/>
              <a:t>: any illegal sexual activity.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Includes CSA, rape, and any illegal activity involving pornography.</a:t>
            </a:r>
          </a:p>
          <a:p>
            <a:pPr>
              <a:lnSpc>
                <a:spcPct val="110000"/>
              </a:lnSpc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0F034-B2D1-4756-95D4-98E038117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59" y="4253658"/>
            <a:ext cx="4007644" cy="254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081408" y="239969"/>
            <a:ext cx="8247189" cy="3115075"/>
          </a:xfrm>
          <a:prstGeom prst="rect">
            <a:avLst/>
          </a:prstGeom>
        </p:spPr>
        <p:txBody>
          <a:bodyPr vert="horz" lIns="228600" tIns="228600" rIns="228600" bIns="0" rtlCol="0" anchor="b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7200" dirty="0">
                <a:solidFill>
                  <a:schemeClr val="accent1"/>
                </a:solidFill>
              </a:rPr>
              <a:t>Title IX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037374" y="3407716"/>
            <a:ext cx="8300202" cy="2380888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Estimates of sexual assault on college campuses vary widely, in part due to significant differences in the operationalization of assault.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In order to protect students from sexual assault, the Title IX law is used to require investigations of sexual harassment and gender-based discrimination on college campuses.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dirty="0"/>
              <a:t>The “burden of proof” required for a decision has been lowered in recent years.</a:t>
            </a: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490253" y="3276595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874928" y="1124998"/>
            <a:ext cx="3456122" cy="4589717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l"/>
            <a:r>
              <a:rPr lang="en-US" sz="4800">
                <a:solidFill>
                  <a:srgbClr val="FFFEFF"/>
                </a:solidFill>
              </a:rPr>
              <a:t>#MeToo and TIME’S UP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98577" y="794042"/>
            <a:ext cx="5427137" cy="5248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The TIME’S UP and #MeToo movements are about helping to reduce all types of sexual aggression, harassment and assault. </a:t>
            </a:r>
          </a:p>
          <a:p>
            <a:r>
              <a:rPr lang="en-US" sz="2000" dirty="0"/>
              <a:t>To date, hundreds of powerful people, mostly heterosexual men, have had their careers derailed, and a few are under investigation for criminal sexual assault. </a:t>
            </a:r>
          </a:p>
          <a:p>
            <a:r>
              <a:rPr lang="en-US" sz="2000" dirty="0"/>
              <a:t>But systemic change has yet to occur.</a:t>
            </a:r>
          </a:p>
          <a:p>
            <a:r>
              <a:rPr lang="en-US" sz="2000" dirty="0"/>
              <a:t>Even for the powerful men, relatively few have actually faced criminal penalties yet, and most have preserved their wealth.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7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280069" y="393891"/>
            <a:ext cx="4123738" cy="1433323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l"/>
            <a:r>
              <a:rPr lang="en-US" sz="3200" dirty="0">
                <a:solidFill>
                  <a:schemeClr val="tx2"/>
                </a:solidFill>
              </a:rPr>
              <a:t>Honor Killings, Acid Attacks, and Hate Crimes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D5669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9FAF7-0A91-44B7-A471-FA37483CE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7" r="19622" b="-1"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293817" y="1500123"/>
            <a:ext cx="4611701" cy="5248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110000"/>
              </a:lnSpc>
              <a:buClr>
                <a:srgbClr val="D56690"/>
              </a:buClr>
            </a:pPr>
            <a:r>
              <a:rPr lang="en-US" sz="1600" b="1" dirty="0"/>
              <a:t>Honor killings</a:t>
            </a:r>
            <a:r>
              <a:rPr lang="en-US" sz="1600" dirty="0"/>
              <a:t>: gender violence which targets women for a perceived violation of family honor:</a:t>
            </a:r>
          </a:p>
          <a:p>
            <a:pPr lvl="1">
              <a:lnSpc>
                <a:spcPct val="110000"/>
              </a:lnSpc>
              <a:buClr>
                <a:srgbClr val="D56690"/>
              </a:buClr>
            </a:pPr>
            <a:r>
              <a:rPr lang="en-US" dirty="0"/>
              <a:t>Murder is perpetrated by a member of family.</a:t>
            </a:r>
          </a:p>
          <a:p>
            <a:pPr lvl="1">
              <a:lnSpc>
                <a:spcPct val="110000"/>
              </a:lnSpc>
              <a:buClr>
                <a:srgbClr val="D56690"/>
              </a:buClr>
            </a:pPr>
            <a:r>
              <a:rPr lang="en-US" dirty="0"/>
              <a:t>Primarily occur in developing economies.</a:t>
            </a:r>
          </a:p>
          <a:p>
            <a:pPr>
              <a:lnSpc>
                <a:spcPct val="110000"/>
              </a:lnSpc>
              <a:buClr>
                <a:srgbClr val="D56690"/>
              </a:buClr>
            </a:pPr>
            <a:r>
              <a:rPr lang="en-US" sz="1600" dirty="0"/>
              <a:t>Forced marriage: adolescent women forced into marriage on threat of violence.</a:t>
            </a:r>
          </a:p>
          <a:p>
            <a:pPr>
              <a:lnSpc>
                <a:spcPct val="110000"/>
              </a:lnSpc>
              <a:buClr>
                <a:srgbClr val="D56690"/>
              </a:buClr>
            </a:pPr>
            <a:r>
              <a:rPr lang="en-US" sz="1600" dirty="0"/>
              <a:t>Acid attacks: throwing acid on women not behaving in a manner deemed  appropriate.</a:t>
            </a:r>
          </a:p>
          <a:p>
            <a:pPr lvl="1">
              <a:lnSpc>
                <a:spcPct val="110000"/>
              </a:lnSpc>
              <a:buClr>
                <a:srgbClr val="D56690"/>
              </a:buClr>
            </a:pPr>
            <a:r>
              <a:rPr lang="en-US" dirty="0"/>
              <a:t>Highest in predominantly Islamic regions of developing economies.</a:t>
            </a:r>
          </a:p>
          <a:p>
            <a:pPr lvl="1">
              <a:lnSpc>
                <a:spcPct val="110000"/>
              </a:lnSpc>
              <a:buClr>
                <a:srgbClr val="D56690"/>
              </a:buClr>
            </a:pPr>
            <a:r>
              <a:rPr lang="en-US" dirty="0"/>
              <a:t>Not common in more industrialized societies.</a:t>
            </a:r>
          </a:p>
          <a:p>
            <a:pPr>
              <a:lnSpc>
                <a:spcPct val="110000"/>
              </a:lnSpc>
              <a:buClr>
                <a:srgbClr val="D56690"/>
              </a:buClr>
            </a:pPr>
            <a:r>
              <a:rPr lang="en-US" sz="1600" dirty="0"/>
              <a:t>Hate crimes: assaults and murder targeting lesbians, gay, bisexual, or transgender individuals.</a:t>
            </a:r>
          </a:p>
          <a:p>
            <a:pPr lvl="1">
              <a:lnSpc>
                <a:spcPct val="110000"/>
              </a:lnSpc>
              <a:buClr>
                <a:srgbClr val="D56690"/>
              </a:buClr>
            </a:pPr>
            <a:r>
              <a:rPr lang="en-US" dirty="0"/>
              <a:t>Perpetrated on the basis of perceived gender role non-conformity.</a:t>
            </a:r>
          </a:p>
          <a:p>
            <a:pPr lvl="1">
              <a:lnSpc>
                <a:spcPct val="110000"/>
              </a:lnSpc>
              <a:buClr>
                <a:srgbClr val="D56690"/>
              </a:buClr>
            </a:pPr>
            <a:r>
              <a:rPr lang="en-US" dirty="0"/>
              <a:t>Include bullying and victimization.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366EBA-92FD-44AE-87A9-25E5135E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37F5FC-01F7-4EB4-81E7-C27D917E9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4B0CFF10-4805-4BFA-961B-1F60DAEB9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BE054536-C03E-4857-B4AE-D687A58F9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E33E51C-23D8-43F5-98C4-A2ED2C4C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9E18891-DEB2-4CFD-A907-2868B2A91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0002C1BB-DB60-4314-A2FC-203E54D94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9B75BDFA-6D78-4FB1-9F21-5280855C4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0B632D6B-A327-41AB-BBCF-9A03AD2AB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F514BBC5-1736-4813-BECB-5A6B6738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94A2C868-7AEC-4209-BFA3-7185B11D3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FF56CB70-2B25-4695-ADC8-6092D0D11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BA411BEF-2182-4458-B9AF-1634B5C2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53F27E63-3F11-4C85-AC72-1EE8508C4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68B589BA-F70F-4E0B-94B9-EEB83EDF3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D0B991D-CB0A-415F-8D77-A5565F66F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701E99DE-74F0-41D1-BBF4-5A57053B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C02EE40A-8F17-4182-9495-9506463B7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924210CA-0A35-4127-925F-D4084B7DC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DC13CEF1-DD2D-474C-B81C-820CEF3D9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F889481A-8038-43E6-8EF1-A5F802CED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128BD14A-9093-4854-A73A-F666B2ED2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22D884F4-76EC-4371-B903-E79CF191E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7C462C46-EFB7-4580-9921-DFC346FC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80485" y="841375"/>
            <a:ext cx="6230857" cy="1230570"/>
          </a:xfrm>
          <a:prstGeom prst="rect">
            <a:avLst/>
          </a:prstGeom>
        </p:spPr>
        <p:txBody>
          <a:bodyPr vert="horz" lIns="228600" tIns="228600" rIns="228600" bIns="228600" rtlCol="0" anchor="t">
            <a:normAutofit/>
          </a:bodyPr>
          <a:lstStyle/>
          <a:p>
            <a:pPr algn="l"/>
            <a:r>
              <a:rPr lang="en-US" sz="3600">
                <a:solidFill>
                  <a:schemeClr val="accent1"/>
                </a:solidFill>
              </a:rPr>
              <a:t>Other Types of Gender Violence</a:t>
            </a: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B8B918B4-AB10-4E3A-916E-A9625586E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80487" y="2249046"/>
            <a:ext cx="7238238" cy="3802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Female infanticide</a:t>
            </a:r>
          </a:p>
          <a:p>
            <a:r>
              <a:rPr lang="en-US" sz="2000" dirty="0"/>
              <a:t>Elder abuse</a:t>
            </a:r>
          </a:p>
          <a:p>
            <a:r>
              <a:rPr lang="en-US" sz="2000" dirty="0"/>
              <a:t>Lack of access to family planning and reproductive healthcare </a:t>
            </a:r>
          </a:p>
          <a:p>
            <a:r>
              <a:rPr lang="en-US" sz="2000" dirty="0"/>
              <a:t>Female genital mutilation </a:t>
            </a:r>
          </a:p>
          <a:p>
            <a:r>
              <a:rPr lang="en-US" sz="2000" dirty="0"/>
              <a:t>Selectively nourishing boys over girls</a:t>
            </a:r>
          </a:p>
          <a:p>
            <a:r>
              <a:rPr lang="en-US" sz="2000" dirty="0"/>
              <a:t>Educating girls less than boys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7D490819-5666-421A-BA38-5BB7F760B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4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FDFAB5E-BFB6-4290-9F06-1AD4E52A3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14FA43FA-82AD-4E41-A5A7-32F0F9DAA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C3C34A1E-706E-4DB7-891E-6FB476241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6E55BE0F-8EA7-4F30-B3FD-8F6DD29BA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3C9F415B-574B-4647-BD72-F211EA3FA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CDD98CAF-1BC1-4BD6-AAD2-68EBF8D8B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FF6CBDDA-3893-44B9-86D9-F1F38D4B5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5FEF4109-DC7B-4C15-9C2D-53A69A120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140DAA94-BB0A-4185-97AF-CB63182E8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114C7C3A-04DD-4CC1-A272-F2578FE23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4AA1C8D2-B988-4C8F-97B7-229630F2A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D5621FCD-0E62-4332-965D-80FA0EF80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D1E7C9B8-4AA1-43A1-A547-785A41395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01F4C519-3639-48B7-A720-466A40BF1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39AFA97-19A9-4DA4-A478-A3E31B83B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901126FE-0E00-4313-BDE9-CF2C04D96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1D31F0FA-D603-49E8-B72E-7665CF9A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35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28C24D97-A4EA-4764-AEE5-61C0892F6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C6B724DA-22AE-4918-B782-3E7CD485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9F6E83DB-ADF8-409A-95CF-41BE0E028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C83EE84C-89F7-406E-959C-8E3518D3E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209B50F9-709E-4054-AD5F-814AD7459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07720" y="960120"/>
            <a:ext cx="3988993" cy="4171278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l"/>
            <a:r>
              <a:rPr lang="en-US" sz="5400" dirty="0"/>
              <a:t>Non-Violent Violations: Other Sex Crimes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118447" y="896938"/>
            <a:ext cx="6281873" cy="511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Relate to sexual coercion and aggression of non-consenting paraphilia against humans.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Fall under the sex offender laws.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Involve a type of violence in form of: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Invasion of privacy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Lack of consent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Potential for emotional pain and suffering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Do not involve physical violence or contact.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Frotteuristic disorder: rubbing against a person for sexual pleasure with consent.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Voyeuristic disorder: watching someone without consent for sexual pleasure.</a:t>
            </a:r>
          </a:p>
          <a:p>
            <a:pPr>
              <a:lnSpc>
                <a:spcPct val="11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75627FE-0AC5-4349-AC08-45A58BEC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87AAF7B-2090-475D-9C3E-FDC03DD87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F2DCEC33-4B31-44BC-99CB-9E4845DC4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204E0A10-D288-4B22-87A1-737B0A37D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9A3E042E-4911-425A-84BB-04BF90D0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3A49226D-3129-4C5A-9641-3D03BEEA7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CC3C315-B515-4DD8-AC22-9D8417B37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A961828-F78F-4D56-A98E-037806C63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739D4F9D-3728-42C1-8302-452D51321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B4D9647E-354D-4CA8-B4A7-39172E5EA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A3EC74E0-5222-4ACC-BCEC-1AA189D3B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C0AE72B4-084D-42E6-ABED-5FD4650D4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C9D1F5DD-8D50-4098-8D2B-10E284752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D48F3941-C3C7-4589-AA46-067F6BB2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C16BBE9A-4BE3-4401-82C5-8041DB14E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06180330-CCD3-4D14-A652-D60C2825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616C90F6-4133-43A5-B47C-7750FE28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D7C03F90-E828-4414-8A53-92069FFB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6ADDE443-75AA-4F32-A2EE-272C4347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ACD281C1-1D59-453F-A33A-D83E39EB0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60217FAC-29FE-4D6B-9BB4-FF41AA756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0D3CC33A-6E36-4A72-9965-8E20FB05D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F128F04E-05CD-4035-A32B-6E9ABAB9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5459" y="960120"/>
            <a:ext cx="3865695" cy="4171278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r"/>
            <a:r>
              <a:rPr lang="en-US" sz="4400"/>
              <a:t>Non-Violent Violations: Other Sex Crimes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8B6AB33-DFE6-4FE4-94FE-C9E25424A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83163" y="489599"/>
            <a:ext cx="6842125" cy="5521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Exhibitionistic disorder: flashing or exposing one’s genitalia to another without consent.</a:t>
            </a:r>
          </a:p>
          <a:p>
            <a:pPr>
              <a:lnSpc>
                <a:spcPct val="110000"/>
              </a:lnSpc>
            </a:pPr>
            <a:r>
              <a:rPr lang="en-US" dirty="0"/>
              <a:t>Necrophilia: sex with dead bodies.</a:t>
            </a:r>
          </a:p>
          <a:p>
            <a:pPr>
              <a:lnSpc>
                <a:spcPct val="110000"/>
              </a:lnSpc>
            </a:pPr>
            <a:r>
              <a:rPr lang="en-US" dirty="0"/>
              <a:t>Telephone </a:t>
            </a:r>
            <a:r>
              <a:rPr lang="en-US" dirty="0" err="1"/>
              <a:t>scatologia</a:t>
            </a:r>
            <a:r>
              <a:rPr lang="en-US" dirty="0"/>
              <a:t>: obscene telephone calls.</a:t>
            </a:r>
          </a:p>
          <a:p>
            <a:pPr>
              <a:lnSpc>
                <a:spcPct val="110000"/>
              </a:lnSpc>
            </a:pPr>
            <a:r>
              <a:rPr lang="en-US" dirty="0"/>
              <a:t>Zoophilic disorder: sex with animals.</a:t>
            </a:r>
          </a:p>
          <a:p>
            <a:pPr>
              <a:lnSpc>
                <a:spcPct val="110000"/>
              </a:lnSpc>
            </a:pPr>
            <a:r>
              <a:rPr lang="en-US" dirty="0"/>
              <a:t>Having consenting sex with another person in a public place is typically against the law.</a:t>
            </a:r>
          </a:p>
          <a:p>
            <a:pPr>
              <a:lnSpc>
                <a:spcPct val="110000"/>
              </a:lnSpc>
            </a:pPr>
            <a:r>
              <a:rPr lang="en-US" dirty="0"/>
              <a:t>Treatment: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Cognitive behavioral therapy: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Social skills training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Identifying triggers and behavioral cues that lead up to offending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Implementing strategies to prevent relapse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Working on cognitive distortions that may justify or facilitate engaging in the behavior</a:t>
            </a:r>
          </a:p>
          <a:p>
            <a:pPr>
              <a:lnSpc>
                <a:spcPct val="110000"/>
              </a:lnSpc>
            </a:pPr>
            <a:endParaRPr lang="en-US" sz="1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D2620-A392-4268-BEB9-6C3268107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097" y="4342051"/>
            <a:ext cx="2844165" cy="213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8DD8E1A-9945-4DBA-BC40-7A028BF32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E1C52F1-9DDF-4839-9B8F-25F7F8D42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DB25E450-AEBE-4B5B-9CD7-7DDA5128D0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57AF4B2-B19E-4839-9D9C-06AD5370C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949CEBF-F4A7-44B2-8A3B-22558718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8EAA589-93ED-485D-96BB-B9B21EC96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4BB4F238-A1F2-45F6-9074-18C4A9F92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1C658EE5-B46E-48ED-822D-1C3F08ECA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82AA74BE-73A4-4ADC-B86C-833704C0C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2018BD4B-A593-4075-9FDB-4739C6D53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D16E44B-CE60-491F-B907-D02B0B1EE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2DFA7256-7E90-44B6-8E90-2111C1A1F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CE31CD09-2348-4B3A-9C97-CEECA4ABC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E5422EF-93F2-41A9-B30F-9EFE9241D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7920E29F-BB48-485F-95FF-5C372339C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ACFDB0E0-ECEB-4EEB-925D-4BE22979C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30CE2542-FFC2-4E6A-9F84-265FE415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2864C497-B900-4D3E-895C-A2A823A3C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26441ED2-272A-4395-9966-F5B1C8D3F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701CA35D-3DE0-4BE9-96A9-31A6F24DB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C9367E8C-A75F-4D57-8B79-1B3EEDFD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0846F98D-8409-4D6C-B830-625CC19EB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35369DB-627C-41BD-9041-6426E8BF6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BA15987-DDC0-4CAB-AF5B-7D11E25D2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22">
              <a:extLst>
                <a:ext uri="{FF2B5EF4-FFF2-40B4-BE49-F238E27FC236}">
                  <a16:creationId xmlns:a16="http://schemas.microsoft.com/office/drawing/2014/main" id="{9B6DF8F2-BD4C-48F5-8CDC-95B311500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E989FB2-D6DE-43D1-84D5-1C80F9901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28D1E49-2A21-4A83-A0E0-FB1597B4B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88B852E-5494-418B-A833-75CF016A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DF31E3C1-1A46-4329-9F80-B576692FE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94B4592-99CA-47B1-816F-CE2D44F65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BF690E4C-72F8-4AC5-AF99-562763CC6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F834CDD4-CAB8-4ACC-9AAC-5399C743D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1AEB045A-6821-475B-A28E-047437ABE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D9B790C0-3D34-4626-BAFB-6EB473F40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EDA4D87F-91A4-4628-9A6E-F01820A7E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045DAB88-124C-459C-A889-DAE9C9BE2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85D44010-1DAA-4CAC-B83F-7E3E8C455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E8C01D66-5C93-4A2E-AA74-DE97574EA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E2E1A6E1-6C4A-47D3-81E2-9F8624F1B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3E849CB5-4526-49DC-B77B-A20FDB7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5A18C8A4-FB2A-44C1-93D3-26C6DDFE0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85D014FD-8C5A-4071-B19E-4910AAB61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A37D7262-3596-4026-9AD4-E94332E5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187E37E0-AAC3-4B33-AF36-334ACCBD3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409758BB-8A0E-4BEB-BC0C-F410AD98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97C4EFE2-9D25-4978-BD9A-873B49270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9CCAF82A-A0E0-4B55-A97B-EFFAE79AF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4F800DD8-3954-4F73-8807-16F1CFAC1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84E1C91A-4B06-4852-918C-6380FA98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04877" y="795527"/>
            <a:ext cx="10488547" cy="119091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Sexual Harassment in the Workplace and School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030" y="2250281"/>
            <a:ext cx="4959318" cy="3678237"/>
          </a:xfrm>
          <a:prstGeom prst="rect">
            <a:avLst/>
          </a:prstGeom>
          <a:solidFill>
            <a:schemeClr val="bg1"/>
          </a:solidFill>
          <a:ln w="19050">
            <a:solidFill>
              <a:srgbClr val="1ECE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BE742-96B8-42D4-9796-CC11B4C02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57" y="2880631"/>
            <a:ext cx="4626864" cy="2417536"/>
          </a:xfrm>
          <a:prstGeom prst="rect">
            <a:avLst/>
          </a:prstGeom>
          <a:ln w="12700">
            <a:noFill/>
          </a:ln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204324" y="1844676"/>
            <a:ext cx="5564186" cy="4778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  <a:buClr>
                <a:srgbClr val="1ECEFF"/>
              </a:buClr>
            </a:pPr>
            <a:r>
              <a:rPr lang="en-US" b="1" dirty="0"/>
              <a:t>Sexual harassment</a:t>
            </a:r>
            <a:r>
              <a:rPr lang="en-US" dirty="0"/>
              <a:t>: wide range of unwelcome behaviors that are sexual in nature:</a:t>
            </a:r>
          </a:p>
          <a:p>
            <a:pPr lvl="1">
              <a:lnSpc>
                <a:spcPct val="110000"/>
              </a:lnSpc>
              <a:buClr>
                <a:srgbClr val="1ECEFF"/>
              </a:buClr>
            </a:pPr>
            <a:r>
              <a:rPr lang="en-US" sz="1800" dirty="0"/>
              <a:t>Demands for sex in exchange for employment.</a:t>
            </a:r>
          </a:p>
          <a:p>
            <a:pPr lvl="1">
              <a:lnSpc>
                <a:spcPct val="110000"/>
              </a:lnSpc>
              <a:buClr>
                <a:srgbClr val="1ECEFF"/>
              </a:buClr>
            </a:pPr>
            <a:r>
              <a:rPr lang="en-US" sz="1800" dirty="0"/>
              <a:t>Unwanted sexual attention.</a:t>
            </a:r>
          </a:p>
          <a:p>
            <a:pPr lvl="1">
              <a:lnSpc>
                <a:spcPct val="110000"/>
              </a:lnSpc>
              <a:buClr>
                <a:srgbClr val="1ECEFF"/>
              </a:buClr>
            </a:pPr>
            <a:r>
              <a:rPr lang="en-US" sz="1800" dirty="0"/>
              <a:t>Jokes that are offensive and sexual in nature.</a:t>
            </a:r>
          </a:p>
          <a:p>
            <a:pPr>
              <a:lnSpc>
                <a:spcPct val="110000"/>
              </a:lnSpc>
              <a:buClr>
                <a:srgbClr val="1ECEFF"/>
              </a:buClr>
            </a:pPr>
            <a:r>
              <a:rPr lang="en-US" dirty="0"/>
              <a:t>Individual harassment: direct harassment.</a:t>
            </a:r>
          </a:p>
          <a:p>
            <a:pPr>
              <a:lnSpc>
                <a:spcPct val="110000"/>
              </a:lnSpc>
              <a:buClr>
                <a:srgbClr val="1ECEFF"/>
              </a:buClr>
            </a:pPr>
            <a:r>
              <a:rPr lang="en-US" dirty="0"/>
              <a:t>Environmental harassment: involves a workplace or other environment which is hostile in terms of:</a:t>
            </a:r>
          </a:p>
          <a:p>
            <a:pPr lvl="1">
              <a:lnSpc>
                <a:spcPct val="110000"/>
              </a:lnSpc>
              <a:buClr>
                <a:srgbClr val="1ECEFF"/>
              </a:buClr>
            </a:pPr>
            <a:r>
              <a:rPr lang="en-US" sz="1800" dirty="0"/>
              <a:t>Sexual comments</a:t>
            </a:r>
          </a:p>
          <a:p>
            <a:pPr lvl="1">
              <a:lnSpc>
                <a:spcPct val="110000"/>
              </a:lnSpc>
              <a:buClr>
                <a:srgbClr val="1ECEFF"/>
              </a:buClr>
            </a:pPr>
            <a:r>
              <a:rPr lang="en-US" sz="1800" dirty="0"/>
              <a:t>Offensive jokes</a:t>
            </a:r>
          </a:p>
          <a:p>
            <a:pPr lvl="1">
              <a:lnSpc>
                <a:spcPct val="110000"/>
              </a:lnSpc>
              <a:buClr>
                <a:srgbClr val="1ECEFF"/>
              </a:buClr>
            </a:pPr>
            <a:r>
              <a:rPr lang="en-US" sz="1800" dirty="0"/>
              <a:t>Tolerance for sexual innuendo or other sexualized or gender-based hostility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874928" y="1124998"/>
            <a:ext cx="3456122" cy="4589717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l"/>
            <a:r>
              <a:rPr lang="en-US" sz="4800">
                <a:solidFill>
                  <a:srgbClr val="FFFEFF"/>
                </a:solidFill>
              </a:rPr>
              <a:t>Categories of Sexual Harassment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98577" y="794042"/>
            <a:ext cx="5427137" cy="5248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Considered civil offense when it is non-violent and does not involve verbal aggression:</a:t>
            </a:r>
          </a:p>
          <a:p>
            <a:pPr lvl="1"/>
            <a:r>
              <a:rPr lang="en-US" sz="2000" dirty="0"/>
              <a:t>Except in the military</a:t>
            </a:r>
          </a:p>
          <a:p>
            <a:r>
              <a:rPr lang="en-US" sz="2000" dirty="0"/>
              <a:t>Can occur between any people of differing levels of power and resources:</a:t>
            </a:r>
          </a:p>
          <a:p>
            <a:pPr lvl="1"/>
            <a:r>
              <a:rPr lang="en-US" sz="2000" dirty="0"/>
              <a:t>Civil sanctions applicable when there is some type of professional relationship.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1722B-CBE3-46B0-AD11-06CBCF946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080" y="4648994"/>
            <a:ext cx="3646714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7CC9829A-26F6-4595-8608-1A9F57DA7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343792-FB15-4868-8582-6FB07FD06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7CA8F4A2-D471-40D9-BE89-06C70ACF4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E43E1CEC-4E49-49E9-8548-8B05B6374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B7F53ED1-039D-4BD7-A3E5-297729B93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A8487EB7-2469-4867-A80E-D9CD5B230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46143F0D-FDD9-4B87-911C-BBCFB8055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2CFC98FE-A0AD-4DC3-A501-9F93E7F47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9AF90DC1-0B6B-4A93-A014-09751AD4D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A2DFFBBE-16F4-4A5E-8934-167B73FFE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A5E67C3A-5087-485D-96E5-21B8644E3D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73EB781F-58BE-4B7A-B99B-B318ADFCC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539F2F29-AFA9-4E0B-A2E1-685BA3BB0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43647B4C-97BD-4193-A694-A8175A54A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06780C14-905F-45FA-A058-1B4832451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5C09B360-91DE-4815-B792-78F1DDAB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32364EA9-C91C-4187-AEA7-3E676F04E1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807D3A95-0DDF-4B14-AD7D-3C5465533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18B7A11B-83DF-4C00-836D-1BB371B3B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3478F3A2-7617-467C-9F1C-0024CC840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9110FCBA-0E4F-4C72-A148-BA0CC4D7E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5F9AC703-6A55-44D2-A2D0-4C80B2C31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A950B910-1A21-48FB-9E68-E71923756A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594A2EF-2FF2-48A2-91C9-02790030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0F210D1-1084-4A86-8697-6421DF5C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Isosceles Triangle 22">
              <a:extLst>
                <a:ext uri="{FF2B5EF4-FFF2-40B4-BE49-F238E27FC236}">
                  <a16:creationId xmlns:a16="http://schemas.microsoft.com/office/drawing/2014/main" id="{40B25474-8A86-43C1-B77B-EA2994CB4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ACEAD7B-B41B-4FE1-AD76-97F79C2C2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88631" y="2358391"/>
            <a:ext cx="3498979" cy="2453676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>
                <a:solidFill>
                  <a:srgbClr val="FFFEFF"/>
                </a:solidFill>
              </a:rPr>
              <a:t>Quid Pro Quo Harassment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F6DA6-A888-473C-8F06-D28B523EF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28908"/>
          <a:stretch/>
        </p:blipFill>
        <p:spPr>
          <a:xfrm>
            <a:off x="5115908" y="804036"/>
            <a:ext cx="6274561" cy="2977469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83163" y="3891042"/>
            <a:ext cx="6775450" cy="2696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Sex is necessary for obtaining or retaining some type of resource that the harasser controls over the victim.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Can occur between any two people of differing levels.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Military prohibits fraternization between those of different ranks.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Universities prohibit expression of: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Interest in relationships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Sexual glances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Jokes between faculty and students 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34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36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8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9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5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6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94" name="Group 157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0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95" name="Rectangle 162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6" name="Group 164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66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7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8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9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0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1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2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3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4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5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6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7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8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9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0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1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2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3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4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529" y="4696226"/>
            <a:ext cx="5093596" cy="1777829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r"/>
            <a:r>
              <a:rPr lang="en-US" dirty="0"/>
              <a:t>Hostile Environment Harassment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6A1AC1-EF17-46CF-89B4-E84A51D681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71" b="14072"/>
          <a:stretch/>
        </p:blipFill>
        <p:spPr>
          <a:xfrm>
            <a:off x="20" y="10"/>
            <a:ext cx="12191980" cy="4599422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119324" y="4599431"/>
            <a:ext cx="6810738" cy="2244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Creating or allowing an environment which is offensive on the basis of gender or sexual orientation: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Includes offensive comments and jokes.</a:t>
            </a:r>
          </a:p>
          <a:p>
            <a:pPr>
              <a:lnSpc>
                <a:spcPct val="110000"/>
              </a:lnSpc>
            </a:pPr>
            <a:r>
              <a:rPr lang="en-US" dirty="0"/>
              <a:t>Individual employee or an entire group may be targeted.</a:t>
            </a:r>
          </a:p>
          <a:p>
            <a:pPr>
              <a:lnSpc>
                <a:spcPct val="110000"/>
              </a:lnSpc>
            </a:pPr>
            <a:r>
              <a:rPr lang="en-US" dirty="0"/>
              <a:t>Sexual desire is not a necessary component for sexual harassment.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89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7D490819-5666-421A-BA38-5BB7F760B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4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FDFAB5E-BFB6-4290-9F06-1AD4E52A3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14FA43FA-82AD-4E41-A5A7-32F0F9DAA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Freeform 6">
              <a:extLst>
                <a:ext uri="{FF2B5EF4-FFF2-40B4-BE49-F238E27FC236}">
                  <a16:creationId xmlns:a16="http://schemas.microsoft.com/office/drawing/2014/main" id="{C3C34A1E-706E-4DB7-891E-6FB476241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7">
              <a:extLst>
                <a:ext uri="{FF2B5EF4-FFF2-40B4-BE49-F238E27FC236}">
                  <a16:creationId xmlns:a16="http://schemas.microsoft.com/office/drawing/2014/main" id="{6E55BE0F-8EA7-4F30-B3FD-8F6DD29BA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3C9F415B-574B-4647-BD72-F211EA3FA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9">
              <a:extLst>
                <a:ext uri="{FF2B5EF4-FFF2-40B4-BE49-F238E27FC236}">
                  <a16:creationId xmlns:a16="http://schemas.microsoft.com/office/drawing/2014/main" id="{CDD98CAF-1BC1-4BD6-AAD2-68EBF8D8B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FF6CBDDA-3893-44B9-86D9-F1F38D4B5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5FEF4109-DC7B-4C15-9C2D-53A69A120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2">
              <a:extLst>
                <a:ext uri="{FF2B5EF4-FFF2-40B4-BE49-F238E27FC236}">
                  <a16:creationId xmlns:a16="http://schemas.microsoft.com/office/drawing/2014/main" id="{140DAA94-BB0A-4185-97AF-CB63182E8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114C7C3A-04DD-4CC1-A272-F2578FE23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4">
              <a:extLst>
                <a:ext uri="{FF2B5EF4-FFF2-40B4-BE49-F238E27FC236}">
                  <a16:creationId xmlns:a16="http://schemas.microsoft.com/office/drawing/2014/main" id="{4AA1C8D2-B988-4C8F-97B7-229630F2A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15">
              <a:extLst>
                <a:ext uri="{FF2B5EF4-FFF2-40B4-BE49-F238E27FC236}">
                  <a16:creationId xmlns:a16="http://schemas.microsoft.com/office/drawing/2014/main" id="{D5621FCD-0E62-4332-965D-80FA0EF80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16">
              <a:extLst>
                <a:ext uri="{FF2B5EF4-FFF2-40B4-BE49-F238E27FC236}">
                  <a16:creationId xmlns:a16="http://schemas.microsoft.com/office/drawing/2014/main" id="{D1E7C9B8-4AA1-43A1-A547-785A41395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id="{01F4C519-3639-48B7-A720-466A40BF1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18">
              <a:extLst>
                <a:ext uri="{FF2B5EF4-FFF2-40B4-BE49-F238E27FC236}">
                  <a16:creationId xmlns:a16="http://schemas.microsoft.com/office/drawing/2014/main" id="{939AFA97-19A9-4DA4-A478-A3E31B83B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9" name="Freeform 19">
              <a:extLst>
                <a:ext uri="{FF2B5EF4-FFF2-40B4-BE49-F238E27FC236}">
                  <a16:creationId xmlns:a16="http://schemas.microsoft.com/office/drawing/2014/main" id="{901126FE-0E00-4313-BDE9-CF2C04D96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id="{1D31F0FA-D603-49E8-B72E-7665CF9A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35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id="{28C24D97-A4EA-4764-AEE5-61C0892F6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2" name="Freeform 22">
              <a:extLst>
                <a:ext uri="{FF2B5EF4-FFF2-40B4-BE49-F238E27FC236}">
                  <a16:creationId xmlns:a16="http://schemas.microsoft.com/office/drawing/2014/main" id="{C6B724DA-22AE-4918-B782-3E7CD485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3" name="Freeform 23">
              <a:extLst>
                <a:ext uri="{FF2B5EF4-FFF2-40B4-BE49-F238E27FC236}">
                  <a16:creationId xmlns:a16="http://schemas.microsoft.com/office/drawing/2014/main" id="{9F6E83DB-ADF8-409A-95CF-41BE0E028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4" name="Freeform 24">
              <a:extLst>
                <a:ext uri="{FF2B5EF4-FFF2-40B4-BE49-F238E27FC236}">
                  <a16:creationId xmlns:a16="http://schemas.microsoft.com/office/drawing/2014/main" id="{C83EE84C-89F7-406E-959C-8E3518D3E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5" name="Freeform 25">
              <a:extLst>
                <a:ext uri="{FF2B5EF4-FFF2-40B4-BE49-F238E27FC236}">
                  <a16:creationId xmlns:a16="http://schemas.microsoft.com/office/drawing/2014/main" id="{209B50F9-709E-4054-AD5F-814AD7459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07720" y="960120"/>
            <a:ext cx="3988993" cy="4171278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l"/>
            <a:r>
              <a:rPr lang="en-US" sz="5400"/>
              <a:t>Prevalence of Child Sexual Abuse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118447" y="960120"/>
            <a:ext cx="6281873" cy="4719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/>
            <a:r>
              <a:rPr lang="en-US" sz="2000" dirty="0"/>
              <a:t>Estimates of male victims of CSA are underreported due to societal prejudices about gender roles.</a:t>
            </a:r>
          </a:p>
          <a:p>
            <a:pPr marL="0"/>
            <a:r>
              <a:rPr lang="en-US" sz="2000" dirty="0"/>
              <a:t>Only a tiny fraction of all cases of CSA are ever reported to child protective services.</a:t>
            </a:r>
          </a:p>
          <a:p>
            <a:pPr marL="0"/>
            <a:r>
              <a:rPr lang="en-US" sz="2000" dirty="0"/>
              <a:t>Research studies vary widely regarding estimated prevalence of CSA.</a:t>
            </a:r>
          </a:p>
          <a:p>
            <a:pPr marL="0"/>
            <a:r>
              <a:rPr lang="en-US" sz="2000" dirty="0"/>
              <a:t>In a 2013 study, The prevalence of child sexual abuse was 10.14% (24.8% in men, and 75.2% in women).  </a:t>
            </a:r>
          </a:p>
          <a:p>
            <a:pPr marL="0" indent="0" algn="r">
              <a:buNone/>
            </a:pPr>
            <a:r>
              <a:rPr lang="en-US" sz="1100" dirty="0"/>
              <a:t>Pérez-Fuentes, G., </a:t>
            </a:r>
            <a:r>
              <a:rPr lang="en-US" sz="1100" dirty="0" err="1"/>
              <a:t>Olfson</a:t>
            </a:r>
            <a:r>
              <a:rPr lang="en-US" sz="1100" dirty="0"/>
              <a:t>, M., Villegas, L., </a:t>
            </a:r>
            <a:r>
              <a:rPr lang="en-US" sz="1100" dirty="0" err="1"/>
              <a:t>Morcillo</a:t>
            </a:r>
            <a:r>
              <a:rPr lang="en-US" sz="1100" dirty="0"/>
              <a:t>, C., Wang, S., &amp; Blanco, C. (2013). Prevalence and correlates of child sexual abuse: a national study. Comprehensive psychiatry, 54(1), 16–27. https://doi.org/10.1016/j.comppsych.2012.05.010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366EBA-92FD-44AE-87A9-25E5135E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37F5FC-01F7-4EB4-81E7-C27D917E9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4B0CFF10-4805-4BFA-961B-1F60DAEB9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BE054536-C03E-4857-B4AE-D687A58F9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E33E51C-23D8-43F5-98C4-A2ED2C4C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9E18891-DEB2-4CFD-A907-2868B2A91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0002C1BB-DB60-4314-A2FC-203E54D94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9B75BDFA-6D78-4FB1-9F21-5280855C4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0B632D6B-A327-41AB-BBCF-9A03AD2AB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F514BBC5-1736-4813-BECB-5A6B6738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94A2C868-7AEC-4209-BFA3-7185B11D3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FF56CB70-2B25-4695-ADC8-6092D0D11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BA411BEF-2182-4458-B9AF-1634B5C2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53F27E63-3F11-4C85-AC72-1EE8508C4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68B589BA-F70F-4E0B-94B9-EEB83EDF3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D0B991D-CB0A-415F-8D77-A5565F66F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701E99DE-74F0-41D1-BBF4-5A57053B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C02EE40A-8F17-4182-9495-9506463B7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924210CA-0A35-4127-925F-D4084B7DC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DC13CEF1-DD2D-474C-B81C-820CEF3D9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F889481A-8038-43E6-8EF1-A5F802CED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128BD14A-9093-4854-A73A-F666B2ED2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22D884F4-76EC-4371-B903-E79CF191E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7C462C46-EFB7-4580-9921-DFC346FC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80485" y="525775"/>
            <a:ext cx="7922453" cy="1230570"/>
          </a:xfrm>
          <a:prstGeom prst="rect">
            <a:avLst/>
          </a:prstGeom>
        </p:spPr>
        <p:txBody>
          <a:bodyPr vert="horz" lIns="228600" tIns="228600" rIns="228600" bIns="228600" rtlCol="0" anchor="t">
            <a:normAutofit/>
          </a:bodyPr>
          <a:lstStyle/>
          <a:p>
            <a:pPr algn="l"/>
            <a:r>
              <a:rPr lang="en-US" sz="2800" dirty="0">
                <a:solidFill>
                  <a:schemeClr val="accent1"/>
                </a:solidFill>
              </a:rPr>
              <a:t>Prevention, Effects, and Coping with Harassment</a:t>
            </a: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B8B918B4-AB10-4E3A-916E-A9625586E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80487" y="1604865"/>
            <a:ext cx="8060178" cy="44469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Corporations and employers have standards and reporting mechanisms for harassment.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Employment Opportunity Commission (EEOC)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Investigates claims of harassment and compliance as well as compliance with anti-discrimination laws.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Provides a mechanism outside of the civil courts for addressing problems.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Response to harassment: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Clearly communicate that the behavior or situation is unwanted.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Document the communication.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Find out the specific policy and reporting mechanisms for the workplace or organization.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334A2EF-69D9-41C1-9876-91D7FCF7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74C0C03-1202-4DC9-BA33-998DDFB3F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60BF984B-F4C1-4BF0-B296-72CAD881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2E887C16-A8CC-48BD-A34B-69B5D14BE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1194B805-0CE2-4FD6-804E-2771E18BB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96000EBD-113B-4BB5-94F2-B2C961094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C2C37892-BF6A-4DDB-BAA9-48B6A051E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B3A53A2B-EB9B-4318-A7F9-E371D211E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59001F5F-9338-43E1-BB4B-21C681CA2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24781ABE-347F-40E9-9BB2-3E35C8F15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6D8A7767-4D16-4AB7-8277-D66FEC7F7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1B7D649D-9559-4E1D-937A-351948350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45AA5D21-8C7B-4C77-815C-C3A8EA0A5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D7A46675-AA96-41DB-B9DB-CAA471A20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82090F8A-ECF2-423C-98D0-8EF226220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EA5DE46B-A4BE-407F-835A-693D3E979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429E4297-5489-465D-A6D7-03BD468E0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69A4CFA1-B603-453B-AC53-49E8A8DF7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7A997EDF-8927-490B-AD5F-046317B8B2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3C91BE84-B1A4-4592-A942-2C72C86DD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A0AAA5CD-6E44-429A-91FA-D650BAF9E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38802" y="-9295"/>
            <a:ext cx="3849624" cy="2312521"/>
          </a:xfrm>
          <a:prstGeom prst="rect">
            <a:avLst/>
          </a:prstGeom>
        </p:spPr>
        <p:txBody>
          <a:bodyPr vert="horz" lIns="228600" tIns="228600" rIns="228600" bIns="0" rtlCol="0" anchor="b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dirty="0">
                <a:solidFill>
                  <a:schemeClr val="tx2"/>
                </a:solidFill>
              </a:rPr>
              <a:t>Gender Harassment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550662" y="2442141"/>
            <a:ext cx="4211653" cy="3736609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2"/>
                </a:solidFill>
              </a:rPr>
              <a:t>Unwanted sexual attention combined with sexual harassment: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dirty="0">
                <a:solidFill>
                  <a:schemeClr val="tx2"/>
                </a:solidFill>
              </a:rPr>
              <a:t>Telling sexually suggestive stories without differentiating whether they are welcome or unwelcome.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2"/>
                </a:solidFill>
              </a:rPr>
              <a:t>Concerns about limits on free speech from policies designed to reduce discrimination and harassment.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8CA0C52-5ACA-4F17-AA4A-312E0E110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6DE9FA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8B35D-D339-4ECD-88D7-987C7A165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8" b="22680"/>
          <a:stretch/>
        </p:blipFill>
        <p:spPr>
          <a:xfrm>
            <a:off x="1723200" y="1673323"/>
            <a:ext cx="3999058" cy="3487023"/>
          </a:xfrm>
          <a:prstGeom prst="rect">
            <a:avLst/>
          </a:prstGeom>
          <a:ln w="12700">
            <a:noFill/>
          </a:ln>
        </p:spPr>
      </p:pic>
      <p:sp>
        <p:nvSpPr>
          <p:cNvPr id="60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50273" y="3291386"/>
            <a:ext cx="407233" cy="35106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4DB7353-7D7A-431B-A5B6-A3845E6F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E8D15D6-6183-4BE1-A315-C7EC9C1A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2A253FA-4E60-4B4D-94B0-93ECFCF30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1B39AD1-11BD-457B-822C-A873607F4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CC286005-78D5-4BE4-AA8B-75CDC07E7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9E4A22D-7E83-4F24-97FE-931A93CAC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4351E96B-8DD4-4D5E-A9F0-C47F5F33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FF78610-2475-4756-9EC8-5DA7D89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7ACAE44-681D-4CBC-B2AB-E5131DF5A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A22E4A0-73AA-4722-9C16-F3AF9A33E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BB36E626-EBEB-41C0-B224-8DB049DB4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D603DEC5-BED4-4DB6-A253-F61CC3674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6AE9DE6-CA9A-479B-A0FB-0E1BAC7A6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6CB8DC8-E75F-4574-A290-AAB7031BE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1CA657E1-3A52-4C23-AA47-EBB2D5C41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D4F701B-2A93-464F-A673-54EED5C4C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9977C34F-F6C9-4749-B201-7B928802D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3A913E6B-DBE9-4291-A34C-36069ECB8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7D415C04-AB5C-4B76-9E49-EEBAEE64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151FDC11-E872-4EAE-A597-822F9FE17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24766B-81CA-44C7-BF11-77A12BA4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A2F9962-DEB8-461C-8B4C-C0ED0D8A7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C0672E08-EB09-4B8E-8522-24BBC2CFF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447AB64-F3EC-4A1F-BFD4-F0F9DB3DA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2704ED4-17AD-4155-82BF-349125232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030ADA-F758-4871-82A9-A900D3A1C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C03A5D77-B569-4446-A13F-5F2B66B895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1910AFDB-600F-419E-B8A2-C910C91CC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8BA9642D-E707-4E5C-AD56-5B4201F77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6BE43368-BE27-4B0F-996B-F8020ECC8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1C2AFC90-DCD5-4CC4-B572-09469E892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EEC73C1F-7C9B-41BF-A454-152B90AF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B9387A9D-115C-4CC5-9107-97827EFF8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69CF2257-1227-45F2-8310-EF03857E0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914D598B-12C8-4050-872B-AB3C4790A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43441426-0436-4C62-93CB-7B2312119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8174AF5F-E0DA-457B-9C6D-B6793C36A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40D36E6D-6BFF-4FB5-9EEB-3A36B7956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5159A95D-574D-4341-8A5B-5EB05EF2C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CC2519B6-9E4D-48AA-8E1D-413BEEEEE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91EFD00E-D9BB-4F8F-9652-1514A200A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78EDA1A4-47D4-4C8C-94C1-20520CA08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EF948F9B-2B64-4D46-B645-564490CD5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95BA89D9-B358-4064-A9B6-44592BB971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B1D008F9-9A52-429E-9615-0BB796945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E4BAAF5C-577F-43DB-8ACD-EDAB5A54E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38000"/>
                </a:schemeClr>
              </a:gs>
              <a:gs pos="0">
                <a:schemeClr val="bg1">
                  <a:lumMod val="95000"/>
                  <a:alpha val="12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07721" y="760830"/>
            <a:ext cx="6884244" cy="5336340"/>
          </a:xfrm>
          <a:prstGeom prst="rect">
            <a:avLst/>
          </a:prstGeom>
        </p:spPr>
        <p:txBody>
          <a:bodyPr vert="horz" lIns="228600" tIns="228600" rIns="228600" bIns="0" rtlCol="0" anchor="ctr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7200" dirty="0"/>
              <a:t>Dual Relationships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242826" y="760830"/>
            <a:ext cx="3756025" cy="5336340"/>
          </a:xfrm>
          <a:prstGeom prst="rect">
            <a:avLst/>
          </a:prstGeom>
        </p:spPr>
        <p:txBody>
          <a:bodyPr vert="horz" lIns="91440" tIns="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Association or intimate relationship with someone with whom one has a professional relationship: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dirty="0"/>
              <a:t>Has potential for exploitation due to the inherent power difference.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Sexually intimate relationships with patients are against the ethical codes.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8B6E08A-861F-4A1A-BCF0-69429C5A2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025316" y="3342776"/>
            <a:ext cx="200040" cy="17244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334A2EF-69D9-41C1-9876-91D7FCF7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74C0C03-1202-4DC9-BA33-998DDFB3F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60BF984B-F4C1-4BF0-B296-72CAD881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2E887C16-A8CC-48BD-A34B-69B5D14BE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1194B805-0CE2-4FD6-804E-2771E18BB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96000EBD-113B-4BB5-94F2-B2C961094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C2C37892-BF6A-4DDB-BAA9-48B6A051E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B3A53A2B-EB9B-4318-A7F9-E371D211E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59001F5F-9338-43E1-BB4B-21C681CA2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24781ABE-347F-40E9-9BB2-3E35C8F15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6D8A7767-4D16-4AB7-8277-D66FEC7F7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1B7D649D-9559-4E1D-937A-351948350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45AA5D21-8C7B-4C77-815C-C3A8EA0A5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D7A46675-AA96-41DB-B9DB-CAA471A20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82090F8A-ECF2-423C-98D0-8EF226220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EA5DE46B-A4BE-407F-835A-693D3E979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429E4297-5489-465D-A6D7-03BD468E0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69A4CFA1-B603-453B-AC53-49E8A8DF7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7A997EDF-8927-490B-AD5F-046317B8B2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3C91BE84-B1A4-4592-A942-2C72C86DD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A0AAA5CD-6E44-429A-91FA-D650BAF9E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501978" y="624644"/>
            <a:ext cx="3849624" cy="2312521"/>
          </a:xfrm>
          <a:prstGeom prst="rect">
            <a:avLst/>
          </a:prstGeom>
        </p:spPr>
        <p:txBody>
          <a:bodyPr vert="horz" lIns="228600" tIns="228600" rIns="228600" bIns="0" rtlCol="0" anchor="b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dirty="0">
                <a:solidFill>
                  <a:schemeClr val="tx2"/>
                </a:solidFill>
              </a:rPr>
              <a:t>Perpetrators of Child Sexual Abuse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550662" y="3070538"/>
            <a:ext cx="4078301" cy="2973836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2"/>
                </a:solidFill>
              </a:rPr>
              <a:t>Substantial portion of the perpetrators of CSA are themselves juveniles.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2"/>
                </a:solidFill>
              </a:rPr>
              <a:t>In most extrafamilial abuse, preparator is known to the child.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2"/>
                </a:solidFill>
              </a:rPr>
              <a:t>Intrafamilial abusers are less likely to be reported to the authorities.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8CA0C52-5ACA-4F17-AA4A-312E0E110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E7AA4B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8E87B-C554-4683-8E22-4CB076D3F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48"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sp>
        <p:nvSpPr>
          <p:cNvPr id="60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50273" y="3291386"/>
            <a:ext cx="407233" cy="35106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366EBA-92FD-44AE-87A9-25E5135E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37F5FC-01F7-4EB4-81E7-C27D917E9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4B0CFF10-4805-4BFA-961B-1F60DAEB9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BE054536-C03E-4857-B4AE-D687A58F9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E33E51C-23D8-43F5-98C4-A2ED2C4C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9E18891-DEB2-4CFD-A907-2868B2A91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0002C1BB-DB60-4314-A2FC-203E54D94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9B75BDFA-6D78-4FB1-9F21-5280855C4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0B632D6B-A327-41AB-BBCF-9A03AD2AB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F514BBC5-1736-4813-BECB-5A6B6738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94A2C868-7AEC-4209-BFA3-7185B11D3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FF56CB70-2B25-4695-ADC8-6092D0D11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BA411BEF-2182-4458-B9AF-1634B5C2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53F27E63-3F11-4C85-AC72-1EE8508C4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68B589BA-F70F-4E0B-94B9-EEB83EDF3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D0B991D-CB0A-415F-8D77-A5565F66F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701E99DE-74F0-41D1-BBF4-5A57053B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C02EE40A-8F17-4182-9495-9506463B7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924210CA-0A35-4127-925F-D4084B7DC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DC13CEF1-DD2D-474C-B81C-820CEF3D9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F889481A-8038-43E6-8EF1-A5F802CED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128BD14A-9093-4854-A73A-F666B2ED2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22D884F4-76EC-4371-B903-E79CF191E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7C462C46-EFB7-4580-9921-DFC346FC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80485" y="841375"/>
            <a:ext cx="6230857" cy="1230570"/>
          </a:xfrm>
          <a:prstGeom prst="rect">
            <a:avLst/>
          </a:prstGeom>
        </p:spPr>
        <p:txBody>
          <a:bodyPr vert="horz" lIns="228600" tIns="228600" rIns="228600" bIns="228600" rtlCol="0" anchor="t">
            <a:normAutofit/>
          </a:bodyPr>
          <a:lstStyle/>
          <a:p>
            <a:pPr algn="l"/>
            <a:r>
              <a:rPr lang="en-US" sz="3600">
                <a:solidFill>
                  <a:schemeClr val="accent1"/>
                </a:solidFill>
              </a:rPr>
              <a:t>Pedophilia and CSA</a:t>
            </a: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B8B918B4-AB10-4E3A-916E-A9625586E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80487" y="1844675"/>
            <a:ext cx="8203439" cy="48060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Intra- and extrafamilial abusers also include individuals with adult sexual orientation.</a:t>
            </a:r>
          </a:p>
          <a:p>
            <a:pPr>
              <a:lnSpc>
                <a:spcPct val="110000"/>
              </a:lnSpc>
            </a:pPr>
            <a:r>
              <a:rPr lang="en-US" dirty="0"/>
              <a:t>Risk factors for perpetrating CSA: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Drugs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Alcohol abuse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History of having been abused oneself</a:t>
            </a:r>
          </a:p>
          <a:p>
            <a:pPr>
              <a:lnSpc>
                <a:spcPct val="110000"/>
              </a:lnSpc>
            </a:pPr>
            <a:r>
              <a:rPr lang="en-US" dirty="0"/>
              <a:t>Having a pedophilic arousal pattern does not mean that a person will become a sex offender.</a:t>
            </a:r>
          </a:p>
          <a:p>
            <a:pPr>
              <a:lnSpc>
                <a:spcPct val="110000"/>
              </a:lnSpc>
            </a:pPr>
            <a:r>
              <a:rPr lang="en-US" dirty="0"/>
              <a:t>Pedophilic orientation may be to children of the same-sex, other-sex (most common), or both.</a:t>
            </a:r>
          </a:p>
          <a:p>
            <a:pPr>
              <a:lnSpc>
                <a:spcPct val="110000"/>
              </a:lnSpc>
            </a:pPr>
            <a:r>
              <a:rPr lang="en-US" dirty="0"/>
              <a:t>Arousal pattern for those identified as having pedophilia: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Greatest relative arousal was to children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Less to adolescents 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Least to adults </a:t>
            </a:r>
          </a:p>
          <a:p>
            <a:pPr>
              <a:lnSpc>
                <a:spcPct val="110000"/>
              </a:lnSpc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874928" y="1124998"/>
            <a:ext cx="3456122" cy="4589717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l"/>
            <a:r>
              <a:rPr lang="en-US" sz="4800" dirty="0">
                <a:solidFill>
                  <a:srgbClr val="FFFEFF"/>
                </a:solidFill>
              </a:rPr>
              <a:t>Research Focus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98577" y="794042"/>
            <a:ext cx="5427137" cy="5248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Cantor, </a:t>
            </a:r>
            <a:r>
              <a:rPr lang="en-US" dirty="0" err="1"/>
              <a:t>Kabani</a:t>
            </a:r>
            <a:r>
              <a:rPr lang="en-US" dirty="0"/>
              <a:t>, Christensen, Zipursky, </a:t>
            </a:r>
            <a:r>
              <a:rPr lang="en-US" dirty="0" err="1"/>
              <a:t>Barbaree</a:t>
            </a:r>
            <a:r>
              <a:rPr lang="en-US" dirty="0"/>
              <a:t>, Dickey, Blanchard, 2008; </a:t>
            </a:r>
            <a:r>
              <a:rPr lang="en-US" dirty="0" err="1"/>
              <a:t>Ponseti</a:t>
            </a:r>
            <a:r>
              <a:rPr lang="en-US" dirty="0"/>
              <a:t>, </a:t>
            </a:r>
            <a:r>
              <a:rPr lang="en-US" dirty="0" err="1"/>
              <a:t>Granert</a:t>
            </a:r>
            <a:r>
              <a:rPr lang="en-US" dirty="0"/>
              <a:t>, Jansen, Wolff, </a:t>
            </a:r>
            <a:r>
              <a:rPr lang="en-US" dirty="0" err="1"/>
              <a:t>Beier</a:t>
            </a:r>
            <a:r>
              <a:rPr lang="en-US" dirty="0"/>
              <a:t>, </a:t>
            </a:r>
            <a:r>
              <a:rPr lang="en-US" dirty="0" err="1"/>
              <a:t>Neutze</a:t>
            </a:r>
            <a:r>
              <a:rPr lang="en-US" dirty="0"/>
              <a:t>, </a:t>
            </a:r>
            <a:r>
              <a:rPr lang="en-US" dirty="0" err="1"/>
              <a:t>Bosinski</a:t>
            </a:r>
            <a:r>
              <a:rPr lang="en-US" dirty="0"/>
              <a:t>, 2011:</a:t>
            </a:r>
          </a:p>
          <a:p>
            <a:pPr lvl="1"/>
            <a:r>
              <a:rPr lang="en-US" sz="1800" dirty="0"/>
              <a:t>Compared with sexual offenders who offended against adults or committed nonsexual crimes, CSA offenders had:</a:t>
            </a:r>
          </a:p>
          <a:p>
            <a:pPr lvl="2"/>
            <a:r>
              <a:rPr lang="en-US" sz="1800" dirty="0"/>
              <a:t>Reduced white matter in the temporal and parietal lobes of the brain.</a:t>
            </a:r>
          </a:p>
          <a:p>
            <a:pPr lvl="2"/>
            <a:r>
              <a:rPr lang="en-US" sz="1800" dirty="0"/>
              <a:t>Phallometric differences and neurological differences in brain response.</a:t>
            </a:r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366EBA-92FD-44AE-87A9-25E5135E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69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437F5FC-01F7-4EB4-81E7-C27D917E9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4B0CFF10-4805-4BFA-961B-1F60DAEB9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BE054536-C03E-4857-B4AE-D687A58F9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E33E51C-23D8-43F5-98C4-A2ED2C4C9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9E18891-DEB2-4CFD-A907-2868B2A91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0002C1BB-DB60-4314-A2FC-203E54D94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9B75BDFA-6D78-4FB1-9F21-5280855C4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0B632D6B-A327-41AB-BBCF-9A03AD2AB7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F514BBC5-1736-4813-BECB-5A6B6738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94A2C868-7AEC-4209-BFA3-7185B11D3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FF56CB70-2B25-4695-ADC8-6092D0D11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BA411BEF-2182-4458-B9AF-1634B5C2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53F27E63-3F11-4C85-AC72-1EE8508C4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68B589BA-F70F-4E0B-94B9-EEB83EDF3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D0B991D-CB0A-415F-8D77-A5565F66F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701E99DE-74F0-41D1-BBF4-5A57053B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C02EE40A-8F17-4182-9495-9506463B7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924210CA-0A35-4127-925F-D4084B7DC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DC13CEF1-DD2D-474C-B81C-820CEF3D9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F889481A-8038-43E6-8EF1-A5F802CED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128BD14A-9093-4854-A73A-F666B2ED2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22D884F4-76EC-4371-B903-E79CF191E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7C462C46-EFB7-4580-9921-DFC346FC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5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80485" y="841375"/>
            <a:ext cx="6230857" cy="1230570"/>
          </a:xfrm>
          <a:prstGeom prst="rect">
            <a:avLst/>
          </a:prstGeom>
        </p:spPr>
        <p:txBody>
          <a:bodyPr vert="horz" lIns="228600" tIns="228600" rIns="228600" bIns="228600" rtlCol="0" anchor="t">
            <a:normAutofit/>
          </a:bodyPr>
          <a:lstStyle/>
          <a:p>
            <a:pPr algn="l"/>
            <a:r>
              <a:rPr lang="en-US" sz="3600">
                <a:solidFill>
                  <a:schemeClr val="accent1"/>
                </a:solidFill>
              </a:rPr>
              <a:t>Potential Effects of CSA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B8B918B4-AB10-4E3A-916E-A9625586E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880487" y="1586204"/>
            <a:ext cx="8005000" cy="44656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Adult sexual dysfunction</a:t>
            </a:r>
          </a:p>
          <a:p>
            <a:pPr>
              <a:lnSpc>
                <a:spcPct val="110000"/>
              </a:lnSpc>
            </a:pPr>
            <a:r>
              <a:rPr lang="en-US" dirty="0"/>
              <a:t>Heightened susceptibility to depression</a:t>
            </a:r>
          </a:p>
          <a:p>
            <a:pPr>
              <a:lnSpc>
                <a:spcPct val="110000"/>
              </a:lnSpc>
            </a:pPr>
            <a:r>
              <a:rPr lang="en-US" dirty="0"/>
              <a:t>Problems with self-esteem </a:t>
            </a:r>
          </a:p>
          <a:p>
            <a:pPr>
              <a:lnSpc>
                <a:spcPct val="110000"/>
              </a:lnSpc>
            </a:pPr>
            <a:r>
              <a:rPr lang="en-US" dirty="0"/>
              <a:t>A doubling of suicide risk</a:t>
            </a:r>
          </a:p>
          <a:p>
            <a:pPr>
              <a:lnSpc>
                <a:spcPct val="110000"/>
              </a:lnSpc>
            </a:pPr>
            <a:r>
              <a:rPr lang="en-US" dirty="0"/>
              <a:t>A 40% increase of marrying a person with alcoholism</a:t>
            </a:r>
          </a:p>
          <a:p>
            <a:pPr>
              <a:lnSpc>
                <a:spcPct val="110000"/>
              </a:lnSpc>
            </a:pPr>
            <a:r>
              <a:rPr lang="en-US" dirty="0"/>
              <a:t>A 40-50% increase in problems with current marriage</a:t>
            </a:r>
          </a:p>
          <a:p>
            <a:pPr>
              <a:lnSpc>
                <a:spcPct val="110000"/>
              </a:lnSpc>
            </a:pPr>
            <a:r>
              <a:rPr lang="en-US" dirty="0"/>
              <a:t>Risk of eating disorders</a:t>
            </a:r>
          </a:p>
          <a:p>
            <a:pPr>
              <a:lnSpc>
                <a:spcPct val="110000"/>
              </a:lnSpc>
            </a:pPr>
            <a:r>
              <a:rPr lang="en-US" dirty="0"/>
              <a:t>On children while they are still children: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Studies showed little lasting negative effects when violent CSA was removed from analysis.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Trauma is more likely when more coercion is used.</a:t>
            </a:r>
          </a:p>
          <a:p>
            <a:pPr>
              <a:lnSpc>
                <a:spcPct val="110000"/>
              </a:lnSpc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90B51-959B-44E9-AAB1-0CFD9FAAC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120" y="385764"/>
            <a:ext cx="3063899" cy="20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75627FE-0AC5-4349-AC08-45A58BEC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87AAF7B-2090-475D-9C3E-FDC03DD87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F2DCEC33-4B31-44BC-99CB-9E4845DC4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204E0A10-D288-4B22-87A1-737B0A37D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9A3E042E-4911-425A-84BB-04BF90D07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3A49226D-3129-4C5A-9641-3D03BEEA79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CC3C315-B515-4DD8-AC22-9D8417B37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A961828-F78F-4D56-A98E-037806C63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739D4F9D-3728-42C1-8302-452D51321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B4D9647E-354D-4CA8-B4A7-39172E5EA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A3EC74E0-5222-4ACC-BCEC-1AA189D3B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C0AE72B4-084D-42E6-ABED-5FD4650D4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C9D1F5DD-8D50-4098-8D2B-10E284752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D48F3941-C3C7-4589-AA46-067F6BB2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C16BBE9A-4BE3-4401-82C5-8041DB14E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06180330-CCD3-4D14-A652-D60C2825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616C90F6-4133-43A5-B47C-7750FE28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D7C03F90-E828-4414-8A53-92069FFB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6ADDE443-75AA-4F32-A2EE-272C4347C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ACD281C1-1D59-453F-A33A-D83E39EB0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60217FAC-29FE-4D6B-9BB4-FF41AA756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0D3CC33A-6E36-4A72-9965-8E20FB05D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F128F04E-05CD-4035-A32B-6E9ABAB9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BC2574CF-1D35-4994-87BD-5A3378E1A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78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45459" y="960120"/>
            <a:ext cx="3865695" cy="4171278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r"/>
            <a:r>
              <a:rPr lang="en-US" sz="4400"/>
              <a:t>Prevention Efforts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8B6AB33-DFE6-4FE4-94FE-C9E25424A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52263" y="1200150"/>
            <a:ext cx="0" cy="35439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983164" y="565151"/>
            <a:ext cx="6732588" cy="5223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Teaching self-protection skills to children. 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Harsh punishments of offenders.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Teaching children to identify good touch / bad touch.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Encouraging children to identify and resist inappropriate touching. 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Addressing individuals with pedophilic arousal patterns prior to their engaging in sexual contact with minors.</a:t>
            </a:r>
          </a:p>
          <a:p>
            <a:pPr>
              <a:lnSpc>
                <a:spcPct val="110000"/>
              </a:lnSpc>
            </a:pPr>
            <a:r>
              <a:rPr lang="en-US" sz="2000" b="1" dirty="0"/>
              <a:t>Mandated reporters</a:t>
            </a:r>
            <a:r>
              <a:rPr lang="en-US" sz="2000" dirty="0"/>
              <a:t>: people who are required to report to child protective services if a minor is being abused: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May also be required to report suspected abuse.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Tarasoff duties: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To warn the potential victim or the guardian.</a:t>
            </a:r>
          </a:p>
          <a:p>
            <a:pPr lvl="2">
              <a:lnSpc>
                <a:spcPct val="110000"/>
              </a:lnSpc>
            </a:pPr>
            <a:r>
              <a:rPr lang="en-US" sz="2000" dirty="0"/>
              <a:t>Protect by notifying authorities. </a:t>
            </a:r>
          </a:p>
          <a:p>
            <a:pPr>
              <a:lnSpc>
                <a:spcPct val="11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6257403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2861</Words>
  <Application>Microsoft Office PowerPoint</Application>
  <PresentationFormat>Widescreen</PresentationFormat>
  <Paragraphs>344</Paragraphs>
  <Slides>42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Calibri</vt:lpstr>
      <vt:lpstr>Calibri Light</vt:lpstr>
      <vt:lpstr>Helvetica</vt:lpstr>
      <vt:lpstr>Roboto</vt:lpstr>
      <vt:lpstr>Rockwell</vt:lpstr>
      <vt:lpstr>Wingdings</vt:lpstr>
      <vt:lpstr>Atlas</vt:lpstr>
      <vt:lpstr>PowerPoint Presentation</vt:lpstr>
      <vt:lpstr>Child Abuse, Pedophilia, and Age of Consent</vt:lpstr>
      <vt:lpstr>Child Abuse, Pedophilia, and Age of Consent</vt:lpstr>
      <vt:lpstr>Prevalence of Child Sexual Abuse</vt:lpstr>
      <vt:lpstr>Perpetrators of Child Sexual Abuse</vt:lpstr>
      <vt:lpstr>Pedophilia and CSA</vt:lpstr>
      <vt:lpstr>Research Focus</vt:lpstr>
      <vt:lpstr>Potential Effects of CSA</vt:lpstr>
      <vt:lpstr>Prevention Efforts</vt:lpstr>
      <vt:lpstr>Investigations, Cover Ups, and False Memories</vt:lpstr>
      <vt:lpstr>Research Focus</vt:lpstr>
      <vt:lpstr>Issues around Adult-Minor Sex</vt:lpstr>
      <vt:lpstr>Rape and Sexual Assault</vt:lpstr>
      <vt:lpstr>Rape Myths</vt:lpstr>
      <vt:lpstr>Rape Laws</vt:lpstr>
      <vt:lpstr>Sexual Assault in Conflict Zones and Prisons</vt:lpstr>
      <vt:lpstr>Avoiding and Responding to Sexual Assaults</vt:lpstr>
      <vt:lpstr>Post-Rape Effects</vt:lpstr>
      <vt:lpstr>Intimate Partner Violence (IPV)</vt:lpstr>
      <vt:lpstr>Stalking</vt:lpstr>
      <vt:lpstr>Types of Stalking</vt:lpstr>
      <vt:lpstr>Evolutionary and Cultural Aspects of Sexual Violence</vt:lpstr>
      <vt:lpstr>Feminist Perspective on Sexual Violence</vt:lpstr>
      <vt:lpstr>Punishment and Treatment of Sexual Offenders</vt:lpstr>
      <vt:lpstr>Post-Release Restrictions</vt:lpstr>
      <vt:lpstr>Civil Commitment of Sexually Violent Predators</vt:lpstr>
      <vt:lpstr>IPV Treatment Program</vt:lpstr>
      <vt:lpstr> Power and Control Wheel -- Equality Wheel</vt:lpstr>
      <vt:lpstr>Consent</vt:lpstr>
      <vt:lpstr>Title IX</vt:lpstr>
      <vt:lpstr>#MeToo and TIME’S UP</vt:lpstr>
      <vt:lpstr>Honor Killings, Acid Attacks, and Hate Crimes</vt:lpstr>
      <vt:lpstr>Other Types of Gender Violence</vt:lpstr>
      <vt:lpstr>Non-Violent Violations: Other Sex Crimes</vt:lpstr>
      <vt:lpstr>Non-Violent Violations: Other Sex Crimes</vt:lpstr>
      <vt:lpstr>Sexual Harassment in the Workplace and School</vt:lpstr>
      <vt:lpstr>Categories of Sexual Harassment</vt:lpstr>
      <vt:lpstr>Quid Pro Quo Harassment</vt:lpstr>
      <vt:lpstr>Hostile Environment Harassment </vt:lpstr>
      <vt:lpstr>Prevention, Effects, and Coping with Harassment</vt:lpstr>
      <vt:lpstr>Gender Harassment</vt:lpstr>
      <vt:lpstr>Dual Relationships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McGee</dc:creator>
  <cp:lastModifiedBy>Michael McGee</cp:lastModifiedBy>
  <cp:revision>3</cp:revision>
  <dcterms:created xsi:type="dcterms:W3CDTF">2020-06-22T23:20:57Z</dcterms:created>
  <dcterms:modified xsi:type="dcterms:W3CDTF">2020-06-22T23:24:43Z</dcterms:modified>
</cp:coreProperties>
</file>